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</p:sldIdLst>
  <p:sldSz cy="32918400" cx="43891200"/>
  <p:notesSz cx="6858000" cy="9144000"/>
  <p:embeddedFontLst>
    <p:embeddedFont>
      <p:font typeface="Krub Medium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7456">
          <p15:clr>
            <a:srgbClr val="A4A3A4"/>
          </p15:clr>
        </p15:guide>
        <p15:guide id="2" orient="horz" pos="10368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3" roundtripDataSignature="AMtx7miXV4yx3GrrCfu8+VD09fQp2xVF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F44AC5A-AF93-4EAA-9460-3870617AAB61}">
  <a:tblStyle styleId="{5F44AC5A-AF93-4EAA-9460-3870617AAB61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60A37290-F9B4-4D03-BDB6-E721E05405B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7456"/>
        <p:guide pos="1036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KrubMedium-italic.fntdata"/><Relationship Id="rId10" Type="http://schemas.openxmlformats.org/officeDocument/2006/relationships/font" Target="fonts/KrubMedium-bold.fntdata"/><Relationship Id="rId13" Type="http://customschemas.google.com/relationships/presentationmetadata" Target="metadata"/><Relationship Id="rId12" Type="http://schemas.openxmlformats.org/officeDocument/2006/relationships/font" Target="fonts/KrubMedium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KrubMedium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0lex7MXeygFFnGIcWryZMfJLlAMBM187cTC9VPsFsAk/edit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0lex7MXeygFFnGIcWryZMfJLlAMBM187cTC9VPsFsAk/edit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d1672fa40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12d1672fa4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2"/>
              </a:rPr>
              <a:t>https://docs.google.com/document/d/10lex7MXeygFFnGIcWryZMfJLlAMBM187cTC9VPsFsAk/edit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87" name="Google Shape;87;g12d1672fa40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2"/>
              </a:rPr>
              <a:t>https://docs.google.com/document/d/10lex7MXeygFFnGIcWryZMfJLlAMBM187cTC9VPsFsAk/edit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60" name="Google Shape;160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3291840" y="10226042"/>
            <a:ext cx="37307520" cy="7056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6583680" y="18653760"/>
            <a:ext cx="30723840" cy="8412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3072"/>
              </a:spcBef>
              <a:spcAft>
                <a:spcPts val="0"/>
              </a:spcAft>
              <a:buClr>
                <a:srgbClr val="888888"/>
              </a:buClr>
              <a:buSzPts val="1536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688"/>
              </a:spcBef>
              <a:spcAft>
                <a:spcPts val="0"/>
              </a:spcAft>
              <a:buClr>
                <a:srgbClr val="888888"/>
              </a:buClr>
              <a:buSzPts val="1344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304"/>
              </a:spcBef>
              <a:spcAft>
                <a:spcPts val="0"/>
              </a:spcAft>
              <a:buClr>
                <a:srgbClr val="888888"/>
              </a:buClr>
              <a:buSzPts val="115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92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92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92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92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92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92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11083289" y="-1207766"/>
            <a:ext cx="21724622" cy="39502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22715220" y="10424165"/>
            <a:ext cx="28087320" cy="987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2598420" y="914405"/>
            <a:ext cx="28087320" cy="28895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467102" y="21153122"/>
            <a:ext cx="37307520" cy="6537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0"/>
              <a:buFont typeface="Calibri"/>
              <a:buNone/>
              <a:defRPr b="1" sz="19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467102" y="13952225"/>
            <a:ext cx="37307520" cy="72008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920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 sz="96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1728"/>
              </a:spcBef>
              <a:spcAft>
                <a:spcPts val="0"/>
              </a:spcAft>
              <a:buClr>
                <a:srgbClr val="888888"/>
              </a:buClr>
              <a:buSzPts val="8640"/>
              <a:buNone/>
              <a:defRPr sz="864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536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768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344"/>
              </a:spcBef>
              <a:spcAft>
                <a:spcPts val="0"/>
              </a:spcAft>
              <a:buClr>
                <a:srgbClr val="888888"/>
              </a:buClr>
              <a:buSzPts val="6720"/>
              <a:buNone/>
              <a:defRPr sz="6719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344"/>
              </a:spcBef>
              <a:spcAft>
                <a:spcPts val="0"/>
              </a:spcAft>
              <a:buClr>
                <a:srgbClr val="888888"/>
              </a:buClr>
              <a:buSzPts val="6720"/>
              <a:buNone/>
              <a:defRPr sz="6719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344"/>
              </a:spcBef>
              <a:spcAft>
                <a:spcPts val="0"/>
              </a:spcAft>
              <a:buClr>
                <a:srgbClr val="888888"/>
              </a:buClr>
              <a:buSzPts val="6720"/>
              <a:buNone/>
              <a:defRPr sz="6719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344"/>
              </a:spcBef>
              <a:spcAft>
                <a:spcPts val="0"/>
              </a:spcAft>
              <a:buClr>
                <a:srgbClr val="888888"/>
              </a:buClr>
              <a:buSzPts val="6720"/>
              <a:buNone/>
              <a:defRPr sz="6719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344"/>
              </a:spcBef>
              <a:spcAft>
                <a:spcPts val="0"/>
              </a:spcAft>
              <a:buClr>
                <a:srgbClr val="888888"/>
              </a:buClr>
              <a:buSzPts val="6720"/>
              <a:buNone/>
              <a:defRPr sz="6719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344"/>
              </a:spcBef>
              <a:spcAft>
                <a:spcPts val="0"/>
              </a:spcAft>
              <a:buClr>
                <a:srgbClr val="888888"/>
              </a:buClr>
              <a:buSzPts val="6720"/>
              <a:buNone/>
              <a:defRPr sz="6719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2194560" y="7680963"/>
            <a:ext cx="19385280" cy="21724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1082040" lvl="0" marL="457200" algn="l">
              <a:spcBef>
                <a:spcPts val="2688"/>
              </a:spcBef>
              <a:spcAft>
                <a:spcPts val="0"/>
              </a:spcAft>
              <a:buClr>
                <a:schemeClr val="dk1"/>
              </a:buClr>
              <a:buSzPts val="13440"/>
              <a:buChar char="•"/>
              <a:defRPr sz="13439"/>
            </a:lvl1pPr>
            <a:lvl2pPr indent="-960120" lvl="1" marL="914400" algn="l">
              <a:spcBef>
                <a:spcPts val="2304"/>
              </a:spcBef>
              <a:spcAft>
                <a:spcPts val="0"/>
              </a:spcAft>
              <a:buClr>
                <a:schemeClr val="dk1"/>
              </a:buClr>
              <a:buSzPts val="11520"/>
              <a:buChar char="–"/>
              <a:defRPr sz="11520"/>
            </a:lvl2pPr>
            <a:lvl3pPr indent="-838200" lvl="2" marL="13716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3pPr>
            <a:lvl4pPr indent="-777239" lvl="3" marL="1828800" algn="l">
              <a:spcBef>
                <a:spcPts val="1728"/>
              </a:spcBef>
              <a:spcAft>
                <a:spcPts val="0"/>
              </a:spcAft>
              <a:buClr>
                <a:schemeClr val="dk1"/>
              </a:buClr>
              <a:buSzPts val="8640"/>
              <a:buChar char="–"/>
              <a:defRPr sz="8640"/>
            </a:lvl4pPr>
            <a:lvl5pPr indent="-777239" lvl="4" marL="2286000" algn="l">
              <a:spcBef>
                <a:spcPts val="1728"/>
              </a:spcBef>
              <a:spcAft>
                <a:spcPts val="0"/>
              </a:spcAft>
              <a:buClr>
                <a:schemeClr val="dk1"/>
              </a:buClr>
              <a:buSzPts val="8640"/>
              <a:buChar char="»"/>
              <a:defRPr sz="8640"/>
            </a:lvl5pPr>
            <a:lvl6pPr indent="-777239" lvl="5" marL="2743200" algn="l">
              <a:spcBef>
                <a:spcPts val="1728"/>
              </a:spcBef>
              <a:spcAft>
                <a:spcPts val="0"/>
              </a:spcAft>
              <a:buClr>
                <a:schemeClr val="dk1"/>
              </a:buClr>
              <a:buSzPts val="8640"/>
              <a:buChar char="•"/>
              <a:defRPr sz="8640"/>
            </a:lvl6pPr>
            <a:lvl7pPr indent="-777239" lvl="6" marL="3200400" algn="l">
              <a:spcBef>
                <a:spcPts val="1728"/>
              </a:spcBef>
              <a:spcAft>
                <a:spcPts val="0"/>
              </a:spcAft>
              <a:buClr>
                <a:schemeClr val="dk1"/>
              </a:buClr>
              <a:buSzPts val="8640"/>
              <a:buChar char="•"/>
              <a:defRPr sz="8640"/>
            </a:lvl7pPr>
            <a:lvl8pPr indent="-777239" lvl="7" marL="3657600" algn="l">
              <a:spcBef>
                <a:spcPts val="1728"/>
              </a:spcBef>
              <a:spcAft>
                <a:spcPts val="0"/>
              </a:spcAft>
              <a:buClr>
                <a:schemeClr val="dk1"/>
              </a:buClr>
              <a:buSzPts val="8640"/>
              <a:buChar char="•"/>
              <a:defRPr sz="8640"/>
            </a:lvl8pPr>
            <a:lvl9pPr indent="-777240" lvl="8" marL="4114800" algn="l">
              <a:spcBef>
                <a:spcPts val="1728"/>
              </a:spcBef>
              <a:spcAft>
                <a:spcPts val="0"/>
              </a:spcAft>
              <a:buClr>
                <a:schemeClr val="dk1"/>
              </a:buClr>
              <a:buSzPts val="8640"/>
              <a:buChar char="•"/>
              <a:defRPr sz="864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22311360" y="7680963"/>
            <a:ext cx="19385280" cy="21724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1082040" lvl="0" marL="457200" algn="l">
              <a:spcBef>
                <a:spcPts val="2688"/>
              </a:spcBef>
              <a:spcAft>
                <a:spcPts val="0"/>
              </a:spcAft>
              <a:buClr>
                <a:schemeClr val="dk1"/>
              </a:buClr>
              <a:buSzPts val="13440"/>
              <a:buChar char="•"/>
              <a:defRPr sz="13439"/>
            </a:lvl1pPr>
            <a:lvl2pPr indent="-960120" lvl="1" marL="914400" algn="l">
              <a:spcBef>
                <a:spcPts val="2304"/>
              </a:spcBef>
              <a:spcAft>
                <a:spcPts val="0"/>
              </a:spcAft>
              <a:buClr>
                <a:schemeClr val="dk1"/>
              </a:buClr>
              <a:buSzPts val="11520"/>
              <a:buChar char="–"/>
              <a:defRPr sz="11520"/>
            </a:lvl2pPr>
            <a:lvl3pPr indent="-838200" lvl="2" marL="13716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3pPr>
            <a:lvl4pPr indent="-777239" lvl="3" marL="1828800" algn="l">
              <a:spcBef>
                <a:spcPts val="1728"/>
              </a:spcBef>
              <a:spcAft>
                <a:spcPts val="0"/>
              </a:spcAft>
              <a:buClr>
                <a:schemeClr val="dk1"/>
              </a:buClr>
              <a:buSzPts val="8640"/>
              <a:buChar char="–"/>
              <a:defRPr sz="8640"/>
            </a:lvl4pPr>
            <a:lvl5pPr indent="-777239" lvl="4" marL="2286000" algn="l">
              <a:spcBef>
                <a:spcPts val="1728"/>
              </a:spcBef>
              <a:spcAft>
                <a:spcPts val="0"/>
              </a:spcAft>
              <a:buClr>
                <a:schemeClr val="dk1"/>
              </a:buClr>
              <a:buSzPts val="8640"/>
              <a:buChar char="»"/>
              <a:defRPr sz="8640"/>
            </a:lvl5pPr>
            <a:lvl6pPr indent="-777239" lvl="5" marL="2743200" algn="l">
              <a:spcBef>
                <a:spcPts val="1728"/>
              </a:spcBef>
              <a:spcAft>
                <a:spcPts val="0"/>
              </a:spcAft>
              <a:buClr>
                <a:schemeClr val="dk1"/>
              </a:buClr>
              <a:buSzPts val="8640"/>
              <a:buChar char="•"/>
              <a:defRPr sz="8640"/>
            </a:lvl6pPr>
            <a:lvl7pPr indent="-777239" lvl="6" marL="3200400" algn="l">
              <a:spcBef>
                <a:spcPts val="1728"/>
              </a:spcBef>
              <a:spcAft>
                <a:spcPts val="0"/>
              </a:spcAft>
              <a:buClr>
                <a:schemeClr val="dk1"/>
              </a:buClr>
              <a:buSzPts val="8640"/>
              <a:buChar char="•"/>
              <a:defRPr sz="8640"/>
            </a:lvl7pPr>
            <a:lvl8pPr indent="-777239" lvl="7" marL="3657600" algn="l">
              <a:spcBef>
                <a:spcPts val="1728"/>
              </a:spcBef>
              <a:spcAft>
                <a:spcPts val="0"/>
              </a:spcAft>
              <a:buClr>
                <a:schemeClr val="dk1"/>
              </a:buClr>
              <a:buSzPts val="8640"/>
              <a:buChar char="•"/>
              <a:defRPr sz="8640"/>
            </a:lvl8pPr>
            <a:lvl9pPr indent="-777240" lvl="8" marL="4114800" algn="l">
              <a:spcBef>
                <a:spcPts val="1728"/>
              </a:spcBef>
              <a:spcAft>
                <a:spcPts val="0"/>
              </a:spcAft>
              <a:buClr>
                <a:schemeClr val="dk1"/>
              </a:buClr>
              <a:buSzPts val="8640"/>
              <a:buChar char="•"/>
              <a:defRPr sz="864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2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2194560" y="7368542"/>
            <a:ext cx="19392902" cy="30708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304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b="1" sz="11520"/>
            </a:lvl1pPr>
            <a:lvl2pPr indent="-228600" lvl="1" marL="9144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b="1" sz="9600"/>
            </a:lvl2pPr>
            <a:lvl3pPr indent="-228600" lvl="2" marL="1371600" algn="l">
              <a:spcBef>
                <a:spcPts val="1728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b="1" sz="8640"/>
            </a:lvl3pPr>
            <a:lvl4pPr indent="-228600" lvl="3" marL="1828800" algn="l"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b="1" sz="7680"/>
            </a:lvl4pPr>
            <a:lvl5pPr indent="-228600" lvl="4" marL="2286000" algn="l"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b="1" sz="7680"/>
            </a:lvl5pPr>
            <a:lvl6pPr indent="-228600" lvl="5" marL="2743200" algn="l"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b="1" sz="7680"/>
            </a:lvl6pPr>
            <a:lvl7pPr indent="-228600" lvl="6" marL="3200400" algn="l"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b="1" sz="7680"/>
            </a:lvl7pPr>
            <a:lvl8pPr indent="-228600" lvl="7" marL="3657600" algn="l"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b="1" sz="7680"/>
            </a:lvl8pPr>
            <a:lvl9pPr indent="-228600" lvl="8" marL="4114800" algn="l"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b="1" sz="768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2194560" y="10439400"/>
            <a:ext cx="19392902" cy="189661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960120" lvl="0" marL="457200" algn="l">
              <a:spcBef>
                <a:spcPts val="2304"/>
              </a:spcBef>
              <a:spcAft>
                <a:spcPts val="0"/>
              </a:spcAft>
              <a:buClr>
                <a:schemeClr val="dk1"/>
              </a:buClr>
              <a:buSzPts val="11520"/>
              <a:buChar char="•"/>
              <a:defRPr sz="11520"/>
            </a:lvl1pPr>
            <a:lvl2pPr indent="-838200" lvl="1" marL="9144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–"/>
              <a:defRPr sz="9600"/>
            </a:lvl2pPr>
            <a:lvl3pPr indent="-777240" lvl="2" marL="1371600" algn="l">
              <a:spcBef>
                <a:spcPts val="1728"/>
              </a:spcBef>
              <a:spcAft>
                <a:spcPts val="0"/>
              </a:spcAft>
              <a:buClr>
                <a:schemeClr val="dk1"/>
              </a:buClr>
              <a:buSzPts val="8640"/>
              <a:buChar char="•"/>
              <a:defRPr sz="8640"/>
            </a:lvl3pPr>
            <a:lvl4pPr indent="-716280" lvl="3" marL="1828800" algn="l"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7680"/>
              <a:buChar char="–"/>
              <a:defRPr sz="7680"/>
            </a:lvl4pPr>
            <a:lvl5pPr indent="-716280" lvl="4" marL="2286000" algn="l"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7680"/>
              <a:buChar char="»"/>
              <a:defRPr sz="7680"/>
            </a:lvl5pPr>
            <a:lvl6pPr indent="-716279" lvl="5" marL="2743200" algn="l"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7680"/>
              <a:buChar char="•"/>
              <a:defRPr sz="7680"/>
            </a:lvl6pPr>
            <a:lvl7pPr indent="-716279" lvl="6" marL="3200400" algn="l"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7680"/>
              <a:buChar char="•"/>
              <a:defRPr sz="7680"/>
            </a:lvl7pPr>
            <a:lvl8pPr indent="-716279" lvl="7" marL="3657600" algn="l"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7680"/>
              <a:buChar char="•"/>
              <a:defRPr sz="7680"/>
            </a:lvl8pPr>
            <a:lvl9pPr indent="-716279" lvl="8" marL="4114800" algn="l"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7680"/>
              <a:buChar char="•"/>
              <a:defRPr sz="768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22296122" y="7368542"/>
            <a:ext cx="19400520" cy="30708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304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b="1" sz="11520"/>
            </a:lvl1pPr>
            <a:lvl2pPr indent="-228600" lvl="1" marL="9144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b="1" sz="9600"/>
            </a:lvl2pPr>
            <a:lvl3pPr indent="-228600" lvl="2" marL="1371600" algn="l">
              <a:spcBef>
                <a:spcPts val="1728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b="1" sz="8640"/>
            </a:lvl3pPr>
            <a:lvl4pPr indent="-228600" lvl="3" marL="1828800" algn="l"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b="1" sz="7680"/>
            </a:lvl4pPr>
            <a:lvl5pPr indent="-228600" lvl="4" marL="2286000" algn="l"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b="1" sz="7680"/>
            </a:lvl5pPr>
            <a:lvl6pPr indent="-228600" lvl="5" marL="2743200" algn="l"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b="1" sz="7680"/>
            </a:lvl6pPr>
            <a:lvl7pPr indent="-228600" lvl="6" marL="3200400" algn="l"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b="1" sz="7680"/>
            </a:lvl7pPr>
            <a:lvl8pPr indent="-228600" lvl="7" marL="3657600" algn="l"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b="1" sz="7680"/>
            </a:lvl8pPr>
            <a:lvl9pPr indent="-228600" lvl="8" marL="4114800" algn="l"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b="1" sz="768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22296122" y="10439400"/>
            <a:ext cx="19400520" cy="189661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960120" lvl="0" marL="457200" algn="l">
              <a:spcBef>
                <a:spcPts val="2304"/>
              </a:spcBef>
              <a:spcAft>
                <a:spcPts val="0"/>
              </a:spcAft>
              <a:buClr>
                <a:schemeClr val="dk1"/>
              </a:buClr>
              <a:buSzPts val="11520"/>
              <a:buChar char="•"/>
              <a:defRPr sz="11520"/>
            </a:lvl1pPr>
            <a:lvl2pPr indent="-838200" lvl="1" marL="9144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–"/>
              <a:defRPr sz="9600"/>
            </a:lvl2pPr>
            <a:lvl3pPr indent="-777240" lvl="2" marL="1371600" algn="l">
              <a:spcBef>
                <a:spcPts val="1728"/>
              </a:spcBef>
              <a:spcAft>
                <a:spcPts val="0"/>
              </a:spcAft>
              <a:buClr>
                <a:schemeClr val="dk1"/>
              </a:buClr>
              <a:buSzPts val="8640"/>
              <a:buChar char="•"/>
              <a:defRPr sz="8640"/>
            </a:lvl3pPr>
            <a:lvl4pPr indent="-716280" lvl="3" marL="1828800" algn="l"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7680"/>
              <a:buChar char="–"/>
              <a:defRPr sz="7680"/>
            </a:lvl4pPr>
            <a:lvl5pPr indent="-716280" lvl="4" marL="2286000" algn="l"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7680"/>
              <a:buChar char="»"/>
              <a:defRPr sz="7680"/>
            </a:lvl5pPr>
            <a:lvl6pPr indent="-716279" lvl="5" marL="2743200" algn="l"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7680"/>
              <a:buChar char="•"/>
              <a:defRPr sz="7680"/>
            </a:lvl6pPr>
            <a:lvl7pPr indent="-716279" lvl="6" marL="3200400" algn="l"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7680"/>
              <a:buChar char="•"/>
              <a:defRPr sz="7680"/>
            </a:lvl7pPr>
            <a:lvl8pPr indent="-716279" lvl="7" marL="3657600" algn="l"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7680"/>
              <a:buChar char="•"/>
              <a:defRPr sz="7680"/>
            </a:lvl8pPr>
            <a:lvl9pPr indent="-716279" lvl="8" marL="4114800" algn="l">
              <a:spcBef>
                <a:spcPts val="1536"/>
              </a:spcBef>
              <a:spcAft>
                <a:spcPts val="0"/>
              </a:spcAft>
              <a:buClr>
                <a:schemeClr val="dk1"/>
              </a:buClr>
              <a:buSzPts val="7680"/>
              <a:buChar char="•"/>
              <a:defRPr sz="768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0" type="dt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2194563" y="1310640"/>
            <a:ext cx="14439902" cy="5577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alibri"/>
              <a:buNone/>
              <a:defRPr b="1" sz="9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17160240" y="1310643"/>
            <a:ext cx="24536400" cy="28094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1203960" lvl="0" marL="457200" algn="l">
              <a:spcBef>
                <a:spcPts val="3072"/>
              </a:spcBef>
              <a:spcAft>
                <a:spcPts val="0"/>
              </a:spcAft>
              <a:buClr>
                <a:schemeClr val="dk1"/>
              </a:buClr>
              <a:buSzPts val="15360"/>
              <a:buChar char="•"/>
              <a:defRPr sz="15360"/>
            </a:lvl1pPr>
            <a:lvl2pPr indent="-1082040" lvl="1" marL="914400" algn="l">
              <a:spcBef>
                <a:spcPts val="2688"/>
              </a:spcBef>
              <a:spcAft>
                <a:spcPts val="0"/>
              </a:spcAft>
              <a:buClr>
                <a:schemeClr val="dk1"/>
              </a:buClr>
              <a:buSzPts val="13440"/>
              <a:buChar char="–"/>
              <a:defRPr sz="13439"/>
            </a:lvl2pPr>
            <a:lvl3pPr indent="-960120" lvl="2" marL="1371600" algn="l">
              <a:spcBef>
                <a:spcPts val="2304"/>
              </a:spcBef>
              <a:spcAft>
                <a:spcPts val="0"/>
              </a:spcAft>
              <a:buClr>
                <a:schemeClr val="dk1"/>
              </a:buClr>
              <a:buSzPts val="11520"/>
              <a:buChar char="•"/>
              <a:defRPr sz="11520"/>
            </a:lvl3pPr>
            <a:lvl4pPr indent="-838200" lvl="3" marL="18288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–"/>
              <a:defRPr sz="9600"/>
            </a:lvl4pPr>
            <a:lvl5pPr indent="-838200" lvl="4" marL="22860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»"/>
              <a:defRPr sz="9600"/>
            </a:lvl5pPr>
            <a:lvl6pPr indent="-838200" lvl="5" marL="27432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6pPr>
            <a:lvl7pPr indent="-838200" lvl="6" marL="32004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7pPr>
            <a:lvl8pPr indent="-838200" lvl="7" marL="36576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8pPr>
            <a:lvl9pPr indent="-838200" lvl="8" marL="411480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2194563" y="6888483"/>
            <a:ext cx="14439902" cy="22517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344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/>
            </a:lvl1pPr>
            <a:lvl2pPr indent="-228600" lvl="1" marL="914400" algn="l">
              <a:spcBef>
                <a:spcPts val="1152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/>
            </a:lvl2pPr>
            <a:lvl3pPr indent="-228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3pPr>
            <a:lvl4pPr indent="-228600" lvl="3" marL="1828800" algn="l">
              <a:spcBef>
                <a:spcPts val="864"/>
              </a:spcBef>
              <a:spcAft>
                <a:spcPts val="0"/>
              </a:spcAft>
              <a:buClr>
                <a:schemeClr val="dk1"/>
              </a:buClr>
              <a:buSzPts val="4320"/>
              <a:buNone/>
              <a:defRPr sz="4320"/>
            </a:lvl4pPr>
            <a:lvl5pPr indent="-228600" lvl="4" marL="2286000" algn="l">
              <a:spcBef>
                <a:spcPts val="864"/>
              </a:spcBef>
              <a:spcAft>
                <a:spcPts val="0"/>
              </a:spcAft>
              <a:buClr>
                <a:schemeClr val="dk1"/>
              </a:buClr>
              <a:buSzPts val="4320"/>
              <a:buNone/>
              <a:defRPr sz="4320"/>
            </a:lvl5pPr>
            <a:lvl6pPr indent="-228600" lvl="5" marL="2743200" algn="l">
              <a:spcBef>
                <a:spcPts val="864"/>
              </a:spcBef>
              <a:spcAft>
                <a:spcPts val="0"/>
              </a:spcAft>
              <a:buClr>
                <a:schemeClr val="dk1"/>
              </a:buClr>
              <a:buSzPts val="4320"/>
              <a:buNone/>
              <a:defRPr sz="4320"/>
            </a:lvl6pPr>
            <a:lvl7pPr indent="-228600" lvl="6" marL="3200400" algn="l">
              <a:spcBef>
                <a:spcPts val="864"/>
              </a:spcBef>
              <a:spcAft>
                <a:spcPts val="0"/>
              </a:spcAft>
              <a:buClr>
                <a:schemeClr val="dk1"/>
              </a:buClr>
              <a:buSzPts val="4320"/>
              <a:buNone/>
              <a:defRPr sz="4320"/>
            </a:lvl7pPr>
            <a:lvl8pPr indent="-228600" lvl="7" marL="3657600" algn="l">
              <a:spcBef>
                <a:spcPts val="864"/>
              </a:spcBef>
              <a:spcAft>
                <a:spcPts val="0"/>
              </a:spcAft>
              <a:buClr>
                <a:schemeClr val="dk1"/>
              </a:buClr>
              <a:buSzPts val="4320"/>
              <a:buNone/>
              <a:defRPr sz="4320"/>
            </a:lvl8pPr>
            <a:lvl9pPr indent="-228600" lvl="8" marL="4114800" algn="l">
              <a:spcBef>
                <a:spcPts val="864"/>
              </a:spcBef>
              <a:spcAft>
                <a:spcPts val="0"/>
              </a:spcAft>
              <a:buClr>
                <a:schemeClr val="dk1"/>
              </a:buClr>
              <a:buSzPts val="4320"/>
              <a:buNone/>
              <a:defRPr sz="4320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8602982" y="23042880"/>
            <a:ext cx="26334720" cy="272034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alibri"/>
              <a:buNone/>
              <a:defRPr b="1" sz="9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8602982" y="2941320"/>
            <a:ext cx="26334720" cy="1975104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8602982" y="25763222"/>
            <a:ext cx="26334720" cy="3863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344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6719"/>
            </a:lvl1pPr>
            <a:lvl2pPr indent="-228600" lvl="1" marL="914400" algn="l">
              <a:spcBef>
                <a:spcPts val="1152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5760"/>
            </a:lvl2pPr>
            <a:lvl3pPr indent="-228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3pPr>
            <a:lvl4pPr indent="-228600" lvl="3" marL="1828800" algn="l">
              <a:spcBef>
                <a:spcPts val="864"/>
              </a:spcBef>
              <a:spcAft>
                <a:spcPts val="0"/>
              </a:spcAft>
              <a:buClr>
                <a:schemeClr val="dk1"/>
              </a:buClr>
              <a:buSzPts val="4320"/>
              <a:buNone/>
              <a:defRPr sz="4320"/>
            </a:lvl4pPr>
            <a:lvl5pPr indent="-228600" lvl="4" marL="2286000" algn="l">
              <a:spcBef>
                <a:spcPts val="864"/>
              </a:spcBef>
              <a:spcAft>
                <a:spcPts val="0"/>
              </a:spcAft>
              <a:buClr>
                <a:schemeClr val="dk1"/>
              </a:buClr>
              <a:buSzPts val="4320"/>
              <a:buNone/>
              <a:defRPr sz="4320"/>
            </a:lvl5pPr>
            <a:lvl6pPr indent="-228600" lvl="5" marL="2743200" algn="l">
              <a:spcBef>
                <a:spcPts val="864"/>
              </a:spcBef>
              <a:spcAft>
                <a:spcPts val="0"/>
              </a:spcAft>
              <a:buClr>
                <a:schemeClr val="dk1"/>
              </a:buClr>
              <a:buSzPts val="4320"/>
              <a:buNone/>
              <a:defRPr sz="4320"/>
            </a:lvl6pPr>
            <a:lvl7pPr indent="-228600" lvl="6" marL="3200400" algn="l">
              <a:spcBef>
                <a:spcPts val="864"/>
              </a:spcBef>
              <a:spcAft>
                <a:spcPts val="0"/>
              </a:spcAft>
              <a:buClr>
                <a:schemeClr val="dk1"/>
              </a:buClr>
              <a:buSzPts val="4320"/>
              <a:buNone/>
              <a:defRPr sz="4320"/>
            </a:lvl7pPr>
            <a:lvl8pPr indent="-228600" lvl="7" marL="3657600" algn="l">
              <a:spcBef>
                <a:spcPts val="864"/>
              </a:spcBef>
              <a:spcAft>
                <a:spcPts val="0"/>
              </a:spcAft>
              <a:buClr>
                <a:schemeClr val="dk1"/>
              </a:buClr>
              <a:buSzPts val="4320"/>
              <a:buNone/>
              <a:defRPr sz="4320"/>
            </a:lvl8pPr>
            <a:lvl9pPr indent="-228600" lvl="8" marL="4114800" algn="l">
              <a:spcBef>
                <a:spcPts val="864"/>
              </a:spcBef>
              <a:spcAft>
                <a:spcPts val="0"/>
              </a:spcAft>
              <a:buClr>
                <a:schemeClr val="dk1"/>
              </a:buClr>
              <a:buSzPts val="4320"/>
              <a:buNone/>
              <a:defRPr sz="432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20"/>
              <a:buFont typeface="Calibri"/>
              <a:buNone/>
              <a:defRPr b="0" i="0" sz="211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1203960" lvl="0" marL="457200" marR="0" rtl="0" algn="l">
              <a:spcBef>
                <a:spcPts val="3072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Arial"/>
              <a:buChar char="•"/>
              <a:defRPr b="0" i="0" sz="153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82040" lvl="1" marL="914400" marR="0" rtl="0" algn="l">
              <a:spcBef>
                <a:spcPts val="2688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Char char="–"/>
              <a:defRPr b="0" i="0" sz="1343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60120" lvl="2" marL="1371600" marR="0" rtl="0" algn="l">
              <a:spcBef>
                <a:spcPts val="2304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Char char="•"/>
              <a:defRPr b="0" i="0" sz="11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38200" lvl="3" marL="1828800" marR="0" rtl="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–"/>
              <a:defRPr b="0" i="0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38200" lvl="4" marL="2286000" marR="0" rtl="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»"/>
              <a:defRPr b="0" i="0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38200" lvl="5" marL="2743200" marR="0" rtl="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b="0" i="0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38200" lvl="6" marL="3200400" marR="0" rtl="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b="0" i="0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38200" lvl="7" marL="3657600" marR="0" rtl="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b="0" i="0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38200" lvl="8" marL="4114800" marR="0" rtl="0" algn="l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b="0" i="0" sz="9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57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3.png"/><Relationship Id="rId13" Type="http://schemas.openxmlformats.org/officeDocument/2006/relationships/image" Target="../media/image26.jp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5" Type="http://schemas.openxmlformats.org/officeDocument/2006/relationships/image" Target="../media/image24.jpg"/><Relationship Id="rId14" Type="http://schemas.openxmlformats.org/officeDocument/2006/relationships/image" Target="../media/image25.jpg"/><Relationship Id="rId17" Type="http://schemas.openxmlformats.org/officeDocument/2006/relationships/image" Target="../media/image29.png"/><Relationship Id="rId16" Type="http://schemas.openxmlformats.org/officeDocument/2006/relationships/image" Target="../media/image6.png"/><Relationship Id="rId5" Type="http://schemas.openxmlformats.org/officeDocument/2006/relationships/image" Target="../media/image12.png"/><Relationship Id="rId19" Type="http://schemas.openxmlformats.org/officeDocument/2006/relationships/image" Target="../media/image27.png"/><Relationship Id="rId6" Type="http://schemas.openxmlformats.org/officeDocument/2006/relationships/image" Target="../media/image5.png"/><Relationship Id="rId18" Type="http://schemas.openxmlformats.org/officeDocument/2006/relationships/image" Target="../media/image1.png"/><Relationship Id="rId7" Type="http://schemas.openxmlformats.org/officeDocument/2006/relationships/image" Target="../media/image8.png"/><Relationship Id="rId8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20.png"/><Relationship Id="rId11" Type="http://schemas.openxmlformats.org/officeDocument/2006/relationships/image" Target="../media/image16.png"/><Relationship Id="rId22" Type="http://schemas.openxmlformats.org/officeDocument/2006/relationships/image" Target="../media/image15.png"/><Relationship Id="rId10" Type="http://schemas.openxmlformats.org/officeDocument/2006/relationships/image" Target="../media/image13.png"/><Relationship Id="rId21" Type="http://schemas.openxmlformats.org/officeDocument/2006/relationships/image" Target="../media/image8.png"/><Relationship Id="rId13" Type="http://schemas.openxmlformats.org/officeDocument/2006/relationships/image" Target="../media/image17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5" Type="http://schemas.openxmlformats.org/officeDocument/2006/relationships/image" Target="../media/image5.png"/><Relationship Id="rId14" Type="http://schemas.openxmlformats.org/officeDocument/2006/relationships/image" Target="../media/image21.png"/><Relationship Id="rId17" Type="http://schemas.openxmlformats.org/officeDocument/2006/relationships/image" Target="../media/image23.png"/><Relationship Id="rId16" Type="http://schemas.openxmlformats.org/officeDocument/2006/relationships/image" Target="../media/image22.png"/><Relationship Id="rId5" Type="http://schemas.openxmlformats.org/officeDocument/2006/relationships/image" Target="../media/image12.png"/><Relationship Id="rId19" Type="http://schemas.openxmlformats.org/officeDocument/2006/relationships/image" Target="../media/image14.png"/><Relationship Id="rId6" Type="http://schemas.openxmlformats.org/officeDocument/2006/relationships/image" Target="../media/image19.png"/><Relationship Id="rId18" Type="http://schemas.openxmlformats.org/officeDocument/2006/relationships/image" Target="../media/image28.jpg"/><Relationship Id="rId7" Type="http://schemas.openxmlformats.org/officeDocument/2006/relationships/image" Target="../media/image3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d1672fa40_0_0"/>
          <p:cNvSpPr/>
          <p:nvPr/>
        </p:nvSpPr>
        <p:spPr>
          <a:xfrm>
            <a:off x="264188" y="190500"/>
            <a:ext cx="43251900" cy="32499300"/>
          </a:xfrm>
          <a:prstGeom prst="rect">
            <a:avLst/>
          </a:prstGeom>
          <a:noFill/>
          <a:ln cap="flat" cmpd="sng" w="10160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86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-xxxxxxx</a:t>
            </a:r>
            <a:endParaRPr i="0" sz="86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12d1672fa40_0_0"/>
          <p:cNvSpPr/>
          <p:nvPr/>
        </p:nvSpPr>
        <p:spPr>
          <a:xfrm>
            <a:off x="914400" y="762000"/>
            <a:ext cx="41986200" cy="35901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D8D8D8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64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" name="Google Shape;91;g12d1672fa40_0_0"/>
          <p:cNvGrpSpPr/>
          <p:nvPr/>
        </p:nvGrpSpPr>
        <p:grpSpPr>
          <a:xfrm>
            <a:off x="1076825" y="4957766"/>
            <a:ext cx="12848150" cy="11205645"/>
            <a:chOff x="1076826" y="4957766"/>
            <a:chExt cx="11896435" cy="9985426"/>
          </a:xfrm>
        </p:grpSpPr>
        <p:sp>
          <p:nvSpPr>
            <p:cNvPr id="92" name="Google Shape;92;g12d1672fa40_0_0"/>
            <p:cNvSpPr/>
            <p:nvPr/>
          </p:nvSpPr>
          <p:spPr>
            <a:xfrm>
              <a:off x="1076826" y="5572622"/>
              <a:ext cx="11896435" cy="9370570"/>
            </a:xfrm>
            <a:prstGeom prst="rect">
              <a:avLst/>
            </a:prstGeom>
            <a:solidFill>
              <a:schemeClr val="lt1"/>
            </a:solidFill>
            <a:ln cap="flat" cmpd="sng" w="762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Current Sampling Process</a:t>
              </a:r>
              <a:endParaRPr sz="6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6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g12d1672fa40_0_0"/>
            <p:cNvSpPr txBox="1"/>
            <p:nvPr/>
          </p:nvSpPr>
          <p:spPr>
            <a:xfrm>
              <a:off x="4271691" y="4957766"/>
              <a:ext cx="5299800" cy="822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674EA7"/>
                  </a:solidFill>
                </a:rPr>
                <a:t>Background</a:t>
              </a:r>
              <a:endParaRPr>
                <a:solidFill>
                  <a:srgbClr val="674EA7"/>
                </a:solidFill>
              </a:endParaRPr>
            </a:p>
          </p:txBody>
        </p:sp>
      </p:grpSp>
      <p:sp>
        <p:nvSpPr>
          <p:cNvPr id="94" name="Google Shape;94;g12d1672fa40_0_0"/>
          <p:cNvSpPr txBox="1"/>
          <p:nvPr/>
        </p:nvSpPr>
        <p:spPr>
          <a:xfrm>
            <a:off x="1295401" y="1033824"/>
            <a:ext cx="39243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chemeClr val="dk1"/>
                </a:solidFill>
              </a:rPr>
              <a:t>MilliporeSigma - Bag Handling Project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5" name="Google Shape;95;g12d1672fa40_0_0"/>
          <p:cNvGrpSpPr/>
          <p:nvPr/>
        </p:nvGrpSpPr>
        <p:grpSpPr>
          <a:xfrm>
            <a:off x="28116169" y="24704825"/>
            <a:ext cx="14785762" cy="5358802"/>
            <a:chOff x="31212633" y="4179832"/>
            <a:chExt cx="11646000" cy="18097946"/>
          </a:xfrm>
        </p:grpSpPr>
        <p:sp>
          <p:nvSpPr>
            <p:cNvPr id="96" name="Google Shape;96;g12d1672fa40_0_0"/>
            <p:cNvSpPr/>
            <p:nvPr/>
          </p:nvSpPr>
          <p:spPr>
            <a:xfrm>
              <a:off x="31212633" y="5643978"/>
              <a:ext cx="11646000" cy="16633800"/>
            </a:xfrm>
            <a:prstGeom prst="rect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-Manufacturability for large-scale production</a:t>
              </a:r>
              <a:endParaRPr sz="5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-Further </a:t>
              </a:r>
              <a:r>
                <a:rPr lang="en-US" sz="5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improve</a:t>
              </a:r>
              <a:r>
                <a:rPr lang="en-US" sz="5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design ergonomics </a:t>
              </a:r>
              <a:endParaRPr sz="5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-Create a more sustainable design</a:t>
              </a:r>
              <a:endParaRPr sz="5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g12d1672fa40_0_0"/>
            <p:cNvSpPr txBox="1"/>
            <p:nvPr/>
          </p:nvSpPr>
          <p:spPr>
            <a:xfrm>
              <a:off x="33862993" y="4179832"/>
              <a:ext cx="6884100" cy="3118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674EA7"/>
                  </a:solidFill>
                </a:rPr>
                <a:t>Next Steps</a:t>
              </a:r>
              <a:endParaRPr>
                <a:solidFill>
                  <a:srgbClr val="674EA7"/>
                </a:solidFill>
              </a:endParaRPr>
            </a:p>
          </p:txBody>
        </p:sp>
      </p:grpSp>
      <p:sp>
        <p:nvSpPr>
          <p:cNvPr id="98" name="Google Shape;98;g12d1672fa40_0_0"/>
          <p:cNvSpPr txBox="1"/>
          <p:nvPr/>
        </p:nvSpPr>
        <p:spPr>
          <a:xfrm>
            <a:off x="1243551" y="2141820"/>
            <a:ext cx="33624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</a:rPr>
              <a:t>Team Millileaders: Ian Benedict, William Matney, Harrison Jerome, Grayson Wang</a:t>
            </a:r>
            <a:endParaRPr/>
          </a:p>
        </p:txBody>
      </p:sp>
      <p:sp>
        <p:nvSpPr>
          <p:cNvPr id="99" name="Google Shape;99;g12d1672fa40_0_0"/>
          <p:cNvSpPr txBox="1"/>
          <p:nvPr/>
        </p:nvSpPr>
        <p:spPr>
          <a:xfrm>
            <a:off x="1295401" y="2884310"/>
            <a:ext cx="36292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Departments of </a:t>
            </a:r>
            <a:r>
              <a:rPr lang="en-US" sz="3600">
                <a:solidFill>
                  <a:schemeClr val="dk1"/>
                </a:solidFill>
              </a:rPr>
              <a:t>Industrial and Mechanical Engineering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University of </a:t>
            </a:r>
            <a:r>
              <a:rPr lang="en-US" sz="3600">
                <a:solidFill>
                  <a:schemeClr val="dk1"/>
                </a:solidFill>
              </a:rPr>
              <a:t>Washington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 Mentors: </a:t>
            </a:r>
            <a:r>
              <a:rPr lang="en-US" sz="3600">
                <a:solidFill>
                  <a:schemeClr val="dk1"/>
                </a:solidFill>
              </a:rPr>
              <a:t>Patricia Buchanan, Jordan Kestel</a:t>
            </a:r>
            <a:endParaRPr baseline="30000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" name="Google Shape;100;g12d1672fa40_0_0"/>
          <p:cNvGrpSpPr/>
          <p:nvPr/>
        </p:nvGrpSpPr>
        <p:grpSpPr>
          <a:xfrm>
            <a:off x="26667990" y="4721607"/>
            <a:ext cx="16175585" cy="19379126"/>
            <a:chOff x="12617171" y="23734521"/>
            <a:chExt cx="18152379" cy="9223763"/>
          </a:xfrm>
        </p:grpSpPr>
        <p:grpSp>
          <p:nvGrpSpPr>
            <p:cNvPr id="101" name="Google Shape;101;g12d1672fa40_0_0"/>
            <p:cNvGrpSpPr/>
            <p:nvPr/>
          </p:nvGrpSpPr>
          <p:grpSpPr>
            <a:xfrm>
              <a:off x="14241242" y="23734521"/>
              <a:ext cx="16528308" cy="9223763"/>
              <a:chOff x="14464767" y="21001188"/>
              <a:chExt cx="12970500" cy="12186238"/>
            </a:xfrm>
          </p:grpSpPr>
          <p:sp>
            <p:nvSpPr>
              <p:cNvPr id="102" name="Google Shape;102;g12d1672fa40_0_0"/>
              <p:cNvSpPr/>
              <p:nvPr/>
            </p:nvSpPr>
            <p:spPr>
              <a:xfrm>
                <a:off x="14464767" y="21397726"/>
                <a:ext cx="12970500" cy="11789700"/>
              </a:xfrm>
              <a:prstGeom prst="rect">
                <a:avLst/>
              </a:prstGeom>
              <a:noFill/>
              <a:ln cap="flat" cmpd="sng" w="762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45720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Time Savings</a:t>
                </a:r>
                <a:endParaRPr sz="6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45720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Time Studies Data:</a:t>
                </a:r>
                <a:endParaRPr sz="4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137160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US" sz="2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*We consider a difference of ~3-4 seconds statistically insignificant for our purposes</a:t>
                </a:r>
                <a:endParaRPr i="1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45720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6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Cost Savings:</a:t>
                </a:r>
                <a:endParaRPr sz="6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45720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Assuming an average salary of $80,000</a:t>
                </a:r>
                <a:endParaRPr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45720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and 30 minutes saved per 40 hour </a:t>
                </a:r>
                <a:endParaRPr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45720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workweek:</a:t>
                </a:r>
                <a:endParaRPr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45720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1.25% of 80000 = $1000 saved</a:t>
                </a:r>
                <a:endParaRPr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45720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annually, per worker</a:t>
                </a:r>
                <a:endParaRPr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g12d1672fa40_0_0"/>
              <p:cNvSpPr txBox="1"/>
              <p:nvPr/>
            </p:nvSpPr>
            <p:spPr>
              <a:xfrm>
                <a:off x="19686617" y="21001188"/>
                <a:ext cx="4006200" cy="580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400">
                    <a:solidFill>
                      <a:srgbClr val="674EA7"/>
                    </a:solidFill>
                    <a:latin typeface="Arial"/>
                    <a:ea typeface="Arial"/>
                    <a:cs typeface="Arial"/>
                    <a:sym typeface="Arial"/>
                  </a:rPr>
                  <a:t>Analys</a:t>
                </a:r>
                <a:r>
                  <a:rPr lang="en-US" sz="5400">
                    <a:solidFill>
                      <a:srgbClr val="674EA7"/>
                    </a:solidFill>
                  </a:rPr>
                  <a:t>i</a:t>
                </a:r>
                <a:r>
                  <a:rPr lang="en-US" sz="5400">
                    <a:solidFill>
                      <a:srgbClr val="674EA7"/>
                    </a:solidFill>
                    <a:latin typeface="Arial"/>
                    <a:ea typeface="Arial"/>
                    <a:cs typeface="Arial"/>
                    <a:sym typeface="Arial"/>
                  </a:rPr>
                  <a:t>s</a:t>
                </a:r>
                <a:endParaRPr>
                  <a:solidFill>
                    <a:srgbClr val="674EA7"/>
                  </a:solidFill>
                </a:endParaRPr>
              </a:p>
            </p:txBody>
          </p:sp>
        </p:grpSp>
        <p:sp>
          <p:nvSpPr>
            <p:cNvPr id="104" name="Google Shape;104;g12d1672fa40_0_0"/>
            <p:cNvSpPr txBox="1"/>
            <p:nvPr/>
          </p:nvSpPr>
          <p:spPr>
            <a:xfrm>
              <a:off x="12617171" y="24652546"/>
              <a:ext cx="18114000" cy="36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481012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105" name="Google Shape;105;g12d1672fa40_0_0"/>
          <p:cNvGrpSpPr/>
          <p:nvPr/>
        </p:nvGrpSpPr>
        <p:grpSpPr>
          <a:xfrm>
            <a:off x="1076225" y="16806451"/>
            <a:ext cx="12848095" cy="5502829"/>
            <a:chOff x="1163650" y="19874431"/>
            <a:chExt cx="11850300" cy="10260729"/>
          </a:xfrm>
        </p:grpSpPr>
        <p:sp>
          <p:nvSpPr>
            <p:cNvPr id="106" name="Google Shape;106;g12d1672fa40_0_0"/>
            <p:cNvSpPr/>
            <p:nvPr/>
          </p:nvSpPr>
          <p:spPr>
            <a:xfrm>
              <a:off x="1163650" y="20792860"/>
              <a:ext cx="11850300" cy="9342300"/>
            </a:xfrm>
            <a:prstGeom prst="rect">
              <a:avLst/>
            </a:prstGeom>
            <a:solidFill>
              <a:schemeClr val="lt1"/>
            </a:solidFill>
            <a:ln cap="flat" cmpd="sng" w="762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Currently, two technicians must attend the sampling process.</a:t>
              </a:r>
              <a:endPara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How can we make the sampling process a one-person task?</a:t>
              </a:r>
              <a:endPara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Motivation:</a:t>
              </a:r>
              <a:endPara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Improve efficiency</a:t>
              </a:r>
              <a:endPara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Save time, save money</a:t>
              </a:r>
              <a:endPara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g12d1672fa40_0_0"/>
            <p:cNvSpPr txBox="1"/>
            <p:nvPr/>
          </p:nvSpPr>
          <p:spPr>
            <a:xfrm>
              <a:off x="4389089" y="19874431"/>
              <a:ext cx="5019600" cy="157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900">
                  <a:solidFill>
                    <a:srgbClr val="674EA7"/>
                  </a:solidFill>
                </a:rPr>
                <a:t>The Problem</a:t>
              </a:r>
              <a:endParaRPr sz="900">
                <a:solidFill>
                  <a:srgbClr val="674EA7"/>
                </a:solidFill>
              </a:endParaRPr>
            </a:p>
          </p:txBody>
        </p:sp>
      </p:grpSp>
      <p:grpSp>
        <p:nvGrpSpPr>
          <p:cNvPr id="108" name="Google Shape;108;g12d1672fa40_0_0"/>
          <p:cNvGrpSpPr/>
          <p:nvPr/>
        </p:nvGrpSpPr>
        <p:grpSpPr>
          <a:xfrm>
            <a:off x="14471325" y="4797303"/>
            <a:ext cx="13137876" cy="25225262"/>
            <a:chOff x="914402" y="19256935"/>
            <a:chExt cx="11610000" cy="18674313"/>
          </a:xfrm>
        </p:grpSpPr>
        <p:sp>
          <p:nvSpPr>
            <p:cNvPr id="109" name="Google Shape;109;g12d1672fa40_0_0"/>
            <p:cNvSpPr/>
            <p:nvPr/>
          </p:nvSpPr>
          <p:spPr>
            <a:xfrm>
              <a:off x="914402" y="19784848"/>
              <a:ext cx="11610000" cy="18146400"/>
            </a:xfrm>
            <a:prstGeom prst="rect">
              <a:avLst/>
            </a:prstGeom>
            <a:solidFill>
              <a:schemeClr val="lt1"/>
            </a:solidFill>
            <a:ln cap="flat" cmpd="sng" w="762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sz="6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Meets Customer Requirements</a:t>
              </a:r>
              <a:endParaRPr sz="6400">
                <a:solidFill>
                  <a:schemeClr val="dk1"/>
                </a:solidFill>
                <a:latin typeface="Krub Medium"/>
                <a:ea typeface="Krub Medium"/>
                <a:cs typeface="Krub Medium"/>
                <a:sym typeface="Krub Medium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6400">
                <a:solidFill>
                  <a:schemeClr val="dk1"/>
                </a:solidFill>
                <a:latin typeface="Krub Medium"/>
                <a:ea typeface="Krub Medium"/>
                <a:cs typeface="Krub Medium"/>
                <a:sym typeface="Krub Medium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6400">
                <a:solidFill>
                  <a:schemeClr val="dk1"/>
                </a:solidFill>
                <a:latin typeface="Krub Medium"/>
                <a:ea typeface="Krub Medium"/>
                <a:cs typeface="Krub Medium"/>
                <a:sym typeface="Krub Medium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6400">
                <a:solidFill>
                  <a:schemeClr val="dk1"/>
                </a:solidFill>
                <a:latin typeface="Krub Medium"/>
                <a:ea typeface="Krub Medium"/>
                <a:cs typeface="Krub Medium"/>
                <a:sym typeface="Krub Medium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6400">
                <a:solidFill>
                  <a:schemeClr val="dk1"/>
                </a:solidFill>
                <a:latin typeface="Krub Medium"/>
                <a:ea typeface="Krub Medium"/>
                <a:cs typeface="Krub Medium"/>
                <a:sym typeface="Krub Medium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6400">
                <a:solidFill>
                  <a:schemeClr val="dk1"/>
                </a:solidFill>
                <a:latin typeface="Krub Medium"/>
                <a:ea typeface="Krub Medium"/>
                <a:cs typeface="Krub Medium"/>
                <a:sym typeface="Krub Medium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6400">
                  <a:solidFill>
                    <a:schemeClr val="dk1"/>
                  </a:solidFill>
                  <a:latin typeface="Krub Medium"/>
                  <a:ea typeface="Krub Medium"/>
                  <a:cs typeface="Krub Medium"/>
                  <a:sym typeface="Krub Medium"/>
                </a:rPr>
                <a:t>How it works</a:t>
              </a:r>
              <a:endParaRPr sz="6400">
                <a:solidFill>
                  <a:schemeClr val="dk1"/>
                </a:solidFill>
                <a:latin typeface="Krub Medium"/>
                <a:ea typeface="Krub Medium"/>
                <a:cs typeface="Krub Medium"/>
                <a:sym typeface="Krub Medium"/>
              </a:endParaRPr>
            </a:p>
          </p:txBody>
        </p:sp>
        <p:sp>
          <p:nvSpPr>
            <p:cNvPr id="110" name="Google Shape;110;g12d1672fa40_0_0"/>
            <p:cNvSpPr txBox="1"/>
            <p:nvPr/>
          </p:nvSpPr>
          <p:spPr>
            <a:xfrm>
              <a:off x="2390109" y="19256935"/>
              <a:ext cx="8535300" cy="68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674EA7"/>
                  </a:solidFill>
                </a:rPr>
                <a:t>The Solution</a:t>
              </a:r>
              <a:endParaRPr>
                <a:solidFill>
                  <a:srgbClr val="674EA7"/>
                </a:solidFill>
              </a:endParaRPr>
            </a:p>
          </p:txBody>
        </p:sp>
      </p:grpSp>
      <p:sp>
        <p:nvSpPr>
          <p:cNvPr id="111" name="Google Shape;111;g12d1672fa40_0_0"/>
          <p:cNvSpPr txBox="1"/>
          <p:nvPr/>
        </p:nvSpPr>
        <p:spPr>
          <a:xfrm>
            <a:off x="37028304" y="1623856"/>
            <a:ext cx="5027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College of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</a:rPr>
              <a:t>Engineering</a:t>
            </a:r>
            <a:endParaRPr/>
          </a:p>
        </p:txBody>
      </p:sp>
      <p:pic>
        <p:nvPicPr>
          <p:cNvPr id="112" name="Google Shape;112;g12d1672fa4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77375" y="1509350"/>
            <a:ext cx="6088850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12d1672fa40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6235050" y="23791001"/>
            <a:ext cx="11896424" cy="7249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12d1672fa40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649675" y="1920488"/>
            <a:ext cx="5027700" cy="1273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g12d1672fa40_0_0"/>
          <p:cNvGrpSpPr/>
          <p:nvPr/>
        </p:nvGrpSpPr>
        <p:grpSpPr>
          <a:xfrm>
            <a:off x="1076186" y="30272632"/>
            <a:ext cx="41824519" cy="1847230"/>
            <a:chOff x="21503477" y="30272256"/>
            <a:chExt cx="21232876" cy="1847230"/>
          </a:xfrm>
        </p:grpSpPr>
        <p:grpSp>
          <p:nvGrpSpPr>
            <p:cNvPr id="116" name="Google Shape;116;g12d1672fa40_0_0"/>
            <p:cNvGrpSpPr/>
            <p:nvPr/>
          </p:nvGrpSpPr>
          <p:grpSpPr>
            <a:xfrm>
              <a:off x="21503477" y="30272256"/>
              <a:ext cx="21232876" cy="1847230"/>
              <a:chOff x="31212588" y="28879285"/>
              <a:chExt cx="11693400" cy="3277555"/>
            </a:xfrm>
          </p:grpSpPr>
          <p:sp>
            <p:nvSpPr>
              <p:cNvPr id="117" name="Google Shape;117;g12d1672fa40_0_0"/>
              <p:cNvSpPr/>
              <p:nvPr/>
            </p:nvSpPr>
            <p:spPr>
              <a:xfrm>
                <a:off x="31212588" y="29470940"/>
                <a:ext cx="11693400" cy="2685900"/>
              </a:xfrm>
              <a:prstGeom prst="rect">
                <a:avLst/>
              </a:prstGeom>
              <a:noFill/>
              <a:ln cap="flat" cmpd="sng" w="762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864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g12d1672fa40_0_0"/>
              <p:cNvSpPr txBox="1"/>
              <p:nvPr/>
            </p:nvSpPr>
            <p:spPr>
              <a:xfrm>
                <a:off x="35162104" y="28879285"/>
                <a:ext cx="2908200" cy="1638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5400" u="none" cap="none" strike="noStrike">
                    <a:solidFill>
                      <a:srgbClr val="674EA7"/>
                    </a:solidFill>
                    <a:latin typeface="Arial"/>
                    <a:ea typeface="Arial"/>
                    <a:cs typeface="Arial"/>
                    <a:sym typeface="Arial"/>
                  </a:rPr>
                  <a:t>Acknowledgments</a:t>
                </a:r>
                <a:endParaRPr>
                  <a:solidFill>
                    <a:srgbClr val="674EA7"/>
                  </a:solidFill>
                </a:endParaRPr>
              </a:p>
            </p:txBody>
          </p:sp>
        </p:grpSp>
        <p:sp>
          <p:nvSpPr>
            <p:cNvPr id="119" name="Google Shape;119;g12d1672fa40_0_0"/>
            <p:cNvSpPr txBox="1"/>
            <p:nvPr/>
          </p:nvSpPr>
          <p:spPr>
            <a:xfrm>
              <a:off x="21698226" y="31126494"/>
              <a:ext cx="208434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</a:rPr>
                <a:t>Jordan, MilliporeSigma Lab Technicians, Patty, MilliporeSigma, ME Machine Shop, The MILL, The 8, ISE/ME departments</a:t>
              </a:r>
              <a:endParaRPr sz="36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g12d1672fa40_0_0"/>
          <p:cNvSpPr txBox="1"/>
          <p:nvPr/>
        </p:nvSpPr>
        <p:spPr>
          <a:xfrm>
            <a:off x="44892013" y="14215750"/>
            <a:ext cx="14695800" cy="109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>
                <a:latin typeface="Calibri"/>
                <a:ea typeface="Calibri"/>
                <a:cs typeface="Calibri"/>
                <a:sym typeface="Calibri"/>
              </a:rPr>
              <a:t>IRL stuff:</a:t>
            </a:r>
            <a:endParaRPr sz="10000">
              <a:latin typeface="Calibri"/>
              <a:ea typeface="Calibri"/>
              <a:cs typeface="Calibri"/>
              <a:sym typeface="Calibri"/>
            </a:endParaRPr>
          </a:p>
          <a:p>
            <a:pPr indent="-863600" lvl="0" marL="457200" rtl="0" algn="l">
              <a:spcBef>
                <a:spcPts val="0"/>
              </a:spcBef>
              <a:spcAft>
                <a:spcPts val="0"/>
              </a:spcAft>
              <a:buSzPts val="10000"/>
              <a:buFont typeface="Calibri"/>
              <a:buChar char="-"/>
            </a:pPr>
            <a:r>
              <a:rPr lang="en-US" sz="10000">
                <a:latin typeface="Calibri"/>
                <a:ea typeface="Calibri"/>
                <a:cs typeface="Calibri"/>
                <a:sym typeface="Calibri"/>
              </a:rPr>
              <a:t>Demo of 2 person process</a:t>
            </a:r>
            <a:endParaRPr sz="10000">
              <a:latin typeface="Calibri"/>
              <a:ea typeface="Calibri"/>
              <a:cs typeface="Calibri"/>
              <a:sym typeface="Calibri"/>
            </a:endParaRPr>
          </a:p>
          <a:p>
            <a:pPr indent="-863600" lvl="0" marL="457200" rtl="0" algn="l">
              <a:spcBef>
                <a:spcPts val="0"/>
              </a:spcBef>
              <a:spcAft>
                <a:spcPts val="0"/>
              </a:spcAft>
              <a:buSzPts val="10000"/>
              <a:buFont typeface="Calibri"/>
              <a:buChar char="-"/>
            </a:pPr>
            <a:r>
              <a:rPr lang="en-US" sz="10000">
                <a:latin typeface="Calibri"/>
                <a:ea typeface="Calibri"/>
                <a:cs typeface="Calibri"/>
                <a:sym typeface="Calibri"/>
              </a:rPr>
              <a:t>Table with prototypes</a:t>
            </a:r>
            <a:endParaRPr sz="10000">
              <a:latin typeface="Calibri"/>
              <a:ea typeface="Calibri"/>
              <a:cs typeface="Calibri"/>
              <a:sym typeface="Calibri"/>
            </a:endParaRPr>
          </a:p>
          <a:p>
            <a:pPr indent="-863600" lvl="0" marL="457200" rtl="0" algn="l">
              <a:spcBef>
                <a:spcPts val="0"/>
              </a:spcBef>
              <a:spcAft>
                <a:spcPts val="0"/>
              </a:spcAft>
              <a:buSzPts val="10000"/>
              <a:buFont typeface="Calibri"/>
              <a:buChar char="-"/>
            </a:pPr>
            <a:r>
              <a:rPr lang="en-US" sz="10000">
                <a:latin typeface="Calibri"/>
                <a:ea typeface="Calibri"/>
                <a:cs typeface="Calibri"/>
                <a:sym typeface="Calibri"/>
              </a:rPr>
              <a:t>Bags (w/ water ?)</a:t>
            </a:r>
            <a:endParaRPr sz="10000">
              <a:latin typeface="Calibri"/>
              <a:ea typeface="Calibri"/>
              <a:cs typeface="Calibri"/>
              <a:sym typeface="Calibri"/>
            </a:endParaRPr>
          </a:p>
          <a:p>
            <a:pPr indent="-863600" lvl="0" marL="457200" rtl="0" algn="l">
              <a:spcBef>
                <a:spcPts val="0"/>
              </a:spcBef>
              <a:spcAft>
                <a:spcPts val="0"/>
              </a:spcAft>
              <a:buSzPts val="10000"/>
              <a:buFont typeface="Calibri"/>
              <a:buChar char="-"/>
            </a:pPr>
            <a:r>
              <a:rPr lang="en-US" sz="10000">
                <a:latin typeface="Calibri"/>
                <a:ea typeface="Calibri"/>
                <a:cs typeface="Calibri"/>
                <a:sym typeface="Calibri"/>
              </a:rPr>
              <a:t>Pipettor</a:t>
            </a:r>
            <a:endParaRPr sz="10000">
              <a:latin typeface="Calibri"/>
              <a:ea typeface="Calibri"/>
              <a:cs typeface="Calibri"/>
              <a:sym typeface="Calibri"/>
            </a:endParaRPr>
          </a:p>
          <a:p>
            <a:pPr indent="-863600" lvl="0" marL="457200" rtl="0" algn="l">
              <a:spcBef>
                <a:spcPts val="0"/>
              </a:spcBef>
              <a:spcAft>
                <a:spcPts val="0"/>
              </a:spcAft>
              <a:buSzPts val="10000"/>
              <a:buFont typeface="Calibri"/>
              <a:buChar char="-"/>
            </a:pPr>
            <a:r>
              <a:rPr lang="en-US" sz="10000">
                <a:latin typeface="Calibri"/>
                <a:ea typeface="Calibri"/>
                <a:cs typeface="Calibri"/>
                <a:sym typeface="Calibri"/>
              </a:rPr>
              <a:t>What to wear</a:t>
            </a:r>
            <a:endParaRPr sz="10000">
              <a:latin typeface="Calibri"/>
              <a:ea typeface="Calibri"/>
              <a:cs typeface="Calibri"/>
              <a:sym typeface="Calibri"/>
            </a:endParaRPr>
          </a:p>
          <a:p>
            <a:pPr indent="-863600" lvl="0" marL="457200" rtl="0" algn="l">
              <a:spcBef>
                <a:spcPts val="0"/>
              </a:spcBef>
              <a:spcAft>
                <a:spcPts val="0"/>
              </a:spcAft>
              <a:buSzPts val="10000"/>
              <a:buFont typeface="Calibri"/>
              <a:buChar char="-"/>
            </a:pPr>
            <a:r>
              <a:t/>
            </a:r>
            <a:endParaRPr sz="100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1" name="Google Shape;121;g12d1672fa40_0_0"/>
          <p:cNvGraphicFramePr/>
          <p:nvPr/>
        </p:nvGraphicFramePr>
        <p:xfrm>
          <a:off x="44701604" y="5585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{5F44AC5A-AF93-4EAA-9460-3870617AAB61}</a:tableStyleId>
              </a:tblPr>
              <a:tblGrid>
                <a:gridCol w="961575"/>
                <a:gridCol w="1411850"/>
                <a:gridCol w="1068450"/>
                <a:gridCol w="526575"/>
                <a:gridCol w="1175250"/>
                <a:gridCol w="526575"/>
                <a:gridCol w="1366050"/>
                <a:gridCol w="526575"/>
                <a:gridCol w="382850"/>
                <a:gridCol w="1152375"/>
                <a:gridCol w="1022625"/>
              </a:tblGrid>
              <a:tr h="6487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</a:rPr>
                        <a:t>Process Step/Input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DB3E2"/>
                    </a:solidFill>
                    <a:extLst>
                      <a:ext uri="http://customooxmlschemas.google.com/">
                        <go:slidesCustomData xmlns:go="http://customooxmlschemas.google.com/" cellId="121: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</a:rPr>
                        <a:t>Potential Failure Mode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DB3E2"/>
                    </a:solidFill>
                    <a:extLst>
                      <a:ext uri="http://customooxmlschemas.google.com/">
                        <go:slidesCustomData xmlns:go="http://customooxmlschemas.google.com/" cellId="121:0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</a:rPr>
                        <a:t>Potential Failure Effects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DB3E2"/>
                    </a:solidFill>
                    <a:extLst>
                      <a:ext uri="http://customooxmlschemas.google.com/">
                        <go:slidesCustomData xmlns:go="http://customooxmlschemas.google.com/" cellId="121:0:2"/>
                      </a:ext>
                    </a:extLst>
                  </a:tcPr>
                </a:tc>
                <a:tc rowSpan="6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</a:rPr>
                        <a:t>SEVERITY (1 - 5)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48DD4"/>
                    </a:solidFill>
                    <a:extLst>
                      <a:ext uri="http://customooxmlschemas.google.com/">
                        <go:slidesCustomData xmlns:go="http://customooxmlschemas.google.com/" cellId="121:0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</a:rPr>
                        <a:t>Potential Causes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DB3E2"/>
                    </a:solidFill>
                    <a:extLst>
                      <a:ext uri="http://customooxmlschemas.google.com/">
                        <go:slidesCustomData xmlns:go="http://customooxmlschemas.google.com/" cellId="121:0:4"/>
                      </a:ext>
                    </a:extLst>
                  </a:tcPr>
                </a:tc>
                <a:tc rowSpan="6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</a:rPr>
                        <a:t>OCCURRENCE (1 - 5)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48DD4"/>
                    </a:solidFill>
                    <a:extLst>
                      <a:ext uri="http://customooxmlschemas.google.com/">
                        <go:slidesCustomData xmlns:go="http://customooxmlschemas.google.com/" cellId="121:0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</a:rPr>
                        <a:t>Current Controls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DB3E2"/>
                    </a:solidFill>
                    <a:extLst>
                      <a:ext uri="http://customooxmlschemas.google.com/">
                        <go:slidesCustomData xmlns:go="http://customooxmlschemas.google.com/" cellId="121:0:6"/>
                      </a:ext>
                    </a:extLst>
                  </a:tcPr>
                </a:tc>
                <a:tc rowSpan="6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</a:rPr>
                        <a:t>DETECTION (1 - 5)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48DD4"/>
                    </a:solidFill>
                    <a:extLst>
                      <a:ext uri="http://customooxmlschemas.google.com/">
                        <go:slidesCustomData xmlns:go="http://customooxmlschemas.google.com/" cellId="121:0:7"/>
                      </a:ext>
                    </a:extLst>
                  </a:tcPr>
                </a:tc>
                <a:tc rowSpan="6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</a:rPr>
                        <a:t>RPN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48DD4"/>
                    </a:solidFill>
                    <a:extLst>
                      <a:ext uri="http://customooxmlschemas.google.com/">
                        <go:slidesCustomData xmlns:go="http://customooxmlschemas.google.com/" cellId="121:0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</a:rPr>
                        <a:t>Action Recommended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DB3E2"/>
                    </a:solidFill>
                    <a:extLst>
                      <a:ext uri="http://customooxmlschemas.google.com/">
                        <go:slidesCustomData xmlns:go="http://customooxmlschemas.google.com/" cellId="121:0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</a:rPr>
                        <a:t>Resp.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DB3E2"/>
                    </a:solidFill>
                    <a:extLst>
                      <a:ext uri="http://customooxmlschemas.google.com/">
                        <go:slidesCustomData xmlns:go="http://customooxmlschemas.google.com/" cellId="121:0:10"/>
                      </a:ext>
                    </a:extLst>
                  </a:tcPr>
                </a:tc>
              </a:tr>
              <a:tr h="683800">
                <a:tc rowSpan="5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What is the process step or feature under investigation?</a:t>
                      </a:r>
                      <a:endParaRPr sz="10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  <a:extLst>
                      <a:ext uri="http://customooxmlschemas.google.com/">
                        <go:slidesCustomData xmlns:go="http://customooxmlschemas.google.com/" cellId="121:1:0"/>
                      </a:ext>
                    </a:extLst>
                  </a:tcPr>
                </a:tc>
                <a:tc rowSpan="5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In what ways could the step or feature go wrong?</a:t>
                      </a:r>
                      <a:endParaRPr sz="10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  <a:extLst>
                      <a:ext uri="http://customooxmlschemas.google.com/">
                        <go:slidesCustomData xmlns:go="http://customooxmlschemas.google.com/" cellId="121:1:1"/>
                      </a:ext>
                    </a:extLst>
                  </a:tcPr>
                </a:tc>
                <a:tc rowSpan="5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What is the impact on the customer if this failure is not prevented or corrected?</a:t>
                      </a:r>
                      <a:endParaRPr sz="10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  <a:extLst>
                      <a:ext uri="http://customooxmlschemas.google.com/">
                        <go:slidesCustomData xmlns:go="http://customooxmlschemas.google.com/" cellId="121:1:2"/>
                      </a:ext>
                    </a:extLst>
                  </a:tcPr>
                </a:tc>
                <a:tc vMerge="1"/>
                <a:tc rowSpan="5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What causes the step or feature to go wrong? (how could it occur?)</a:t>
                      </a:r>
                      <a:endParaRPr sz="10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  <a:extLst>
                      <a:ext uri="http://customooxmlschemas.google.com/">
                        <go:slidesCustomData xmlns:go="http://customooxmlschemas.google.com/" cellId="121:1:4"/>
                      </a:ext>
                    </a:extLst>
                  </a:tcPr>
                </a:tc>
                <a:tc vMerge="1"/>
                <a:tc rowSpan="5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What controls exist that either prevent or detect the failure?</a:t>
                      </a:r>
                      <a:endParaRPr sz="10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  <a:extLst>
                      <a:ext uri="http://customooxmlschemas.google.com/">
                        <go:slidesCustomData xmlns:go="http://customooxmlschemas.google.com/" cellId="121:1:6"/>
                      </a:ext>
                    </a:extLst>
                  </a:tcPr>
                </a:tc>
                <a:tc vMerge="1"/>
                <a:tc vMerge="1"/>
                <a:tc rowSpan="5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What are the recommended actions for reducing the occurrence of the cause or improving detection?</a:t>
                      </a:r>
                      <a:endParaRPr sz="10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  <a:extLst>
                      <a:ext uri="http://customooxmlschemas.google.com/">
                        <go:slidesCustomData xmlns:go="http://customooxmlschemas.google.com/" cellId="121:1:9"/>
                      </a:ext>
                    </a:extLst>
                  </a:tcPr>
                </a:tc>
                <a:tc rowSpan="5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Who is responsible for making sure the actions are completed?</a:t>
                      </a:r>
                      <a:endParaRPr sz="10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  <a:extLst>
                      <a:ext uri="http://customooxmlschemas.google.com/">
                        <go:slidesCustomData xmlns:go="http://customooxmlschemas.google.com/" cellId="121:1:10"/>
                      </a:ext>
                    </a:extLst>
                  </a:tcPr>
                </a:tc>
              </a:tr>
              <a:tr h="226425"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</a:tr>
              <a:tr h="226425"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</a:tr>
              <a:tr h="226425"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</a:tr>
              <a:tr h="127350"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</a:tr>
              <a:tr h="983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Storage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Degradation, extra stresses on device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6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Unusable or unreliable device long-term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6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3</a:t>
                      </a:r>
                      <a:endParaRPr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6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Incorrect storage conditions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6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6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Visual observation, standard storage conditions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6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6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12</a:t>
                      </a:r>
                      <a:endParaRPr b="1"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6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Outline specific storage guidelines, review regularly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6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Millileaders team (creating guidelines), MPS leaders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6:10"/>
                      </a:ext>
                    </a:extLst>
                  </a:tcPr>
                </a:tc>
              </a:tr>
              <a:tr h="1151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Setup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7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Incorrect assembly, damaging parts during setup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7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Misuse/damage to device, lead to misuse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7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3</a:t>
                      </a:r>
                      <a:endParaRPr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7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Inexperienced operator, damaged parts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7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7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Verbal/written directions for assembly; reinforcements at weak points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7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7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12</a:t>
                      </a:r>
                      <a:endParaRPr b="1"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7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Make inspection a regular part of assembly each time the device is used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7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MPS leaders &amp; technicians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7:10"/>
                      </a:ext>
                    </a:extLst>
                  </a:tcPr>
                </a:tc>
              </a:tr>
              <a:tr h="983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Bag placement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8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Damage to device b/c of bag weight, misplacement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8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Spills, contamination damage/misuse of device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8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8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Inexperienced operator, damaged parts, unsual bag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8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8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Verbal/written directions for assembly; visual bag placement guidelines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8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</a:t>
                      </a:r>
                      <a:endParaRPr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8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4</a:t>
                      </a:r>
                      <a:endParaRPr b="1"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8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Ensure technicians are experienced with handling bags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8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MPS leaders &amp; technicians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8:10"/>
                      </a:ext>
                    </a:extLst>
                  </a:tcPr>
                </a:tc>
              </a:tr>
              <a:tr h="1151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Pressing bag/pipetting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9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Spill/contamination, strains on device when liquid is displaced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9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Spills, contamination, damage/misuse of device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9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3</a:t>
                      </a:r>
                      <a:endParaRPr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9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Inexperienced operator, unusual bag and/or sample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9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9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Verbal/written directions for assembly; design limits active fluid displacement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9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</a:t>
                      </a:r>
                      <a:endParaRPr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9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6</a:t>
                      </a:r>
                      <a:endParaRPr b="1"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9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Transparent polyarbonate faces facilitate visual detection of potential overflow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9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Millileaders team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21:9:10"/>
                      </a:ext>
                    </a:extLst>
                  </a:tcPr>
                </a:tc>
              </a:tr>
            </a:tbl>
          </a:graphicData>
        </a:graphic>
      </p:graphicFrame>
      <p:pic>
        <p:nvPicPr>
          <p:cNvPr id="122" name="Google Shape;122;g12d1672fa40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871752" y="25175053"/>
            <a:ext cx="9691250" cy="6479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12d1672fa40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948750" y="13352050"/>
            <a:ext cx="7850550" cy="3590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g12d1672fa40_0_0"/>
          <p:cNvGrpSpPr/>
          <p:nvPr/>
        </p:nvGrpSpPr>
        <p:grpSpPr>
          <a:xfrm>
            <a:off x="1295525" y="9530769"/>
            <a:ext cx="12369404" cy="6733356"/>
            <a:chOff x="1398923" y="10871487"/>
            <a:chExt cx="11252073" cy="6733356"/>
          </a:xfrm>
        </p:grpSpPr>
        <p:pic>
          <p:nvPicPr>
            <p:cNvPr id="125" name="Google Shape;125;g12d1672fa40_0_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803087" y="10871487"/>
              <a:ext cx="9691244" cy="3208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g12d1672fa40_0_0"/>
            <p:cNvSpPr txBox="1"/>
            <p:nvPr/>
          </p:nvSpPr>
          <p:spPr>
            <a:xfrm>
              <a:off x="1398923" y="14079844"/>
              <a:ext cx="3172500" cy="264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latin typeface="Calibri"/>
                  <a:ea typeface="Calibri"/>
                  <a:cs typeface="Calibri"/>
                  <a:sym typeface="Calibri"/>
                </a:rPr>
                <a:t>One technician uses two hands to hold the bag while the other technician holds a pipette.</a:t>
              </a:r>
              <a:endParaRPr sz="3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g12d1672fa40_0_0"/>
            <p:cNvSpPr txBox="1"/>
            <p:nvPr/>
          </p:nvSpPr>
          <p:spPr>
            <a:xfrm>
              <a:off x="4710190" y="14093269"/>
              <a:ext cx="4057200" cy="314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latin typeface="Calibri"/>
                  <a:ea typeface="Calibri"/>
                  <a:cs typeface="Calibri"/>
                  <a:sym typeface="Calibri"/>
                </a:rPr>
                <a:t>The technician holding the bag squeezes the bag in order to raise the water level. At this point the second technician pipettes the fluid.</a:t>
              </a:r>
              <a:endParaRPr sz="3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g12d1672fa40_0_0"/>
            <p:cNvSpPr txBox="1"/>
            <p:nvPr/>
          </p:nvSpPr>
          <p:spPr>
            <a:xfrm>
              <a:off x="8881196" y="13972144"/>
              <a:ext cx="3769800" cy="363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latin typeface="Calibri"/>
                  <a:ea typeface="Calibri"/>
                  <a:cs typeface="Calibri"/>
                  <a:sym typeface="Calibri"/>
                </a:rPr>
                <a:t>The technician dispenses the fluid into an assay tray for further testing. The bag is resealed and this whole process is completed for every bag.</a:t>
              </a:r>
              <a:endParaRPr sz="32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g12d1672fa40_0_0"/>
          <p:cNvSpPr txBox="1"/>
          <p:nvPr/>
        </p:nvSpPr>
        <p:spPr>
          <a:xfrm>
            <a:off x="20796300" y="13337675"/>
            <a:ext cx="64353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Font typeface="Calibri"/>
              <a:buAutoNum type="arabicPeriod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A technician opens the device by removing the removable plate, and leans an open bag against the back plate.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12d1672fa40_0_0"/>
          <p:cNvSpPr txBox="1"/>
          <p:nvPr/>
        </p:nvSpPr>
        <p:spPr>
          <a:xfrm>
            <a:off x="14697350" y="18257025"/>
            <a:ext cx="60888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The technician reinserts the removable plate to secure the bag in place.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12d1672fa40_0_0"/>
          <p:cNvSpPr txBox="1"/>
          <p:nvPr/>
        </p:nvSpPr>
        <p:spPr>
          <a:xfrm>
            <a:off x="21021901" y="23248050"/>
            <a:ext cx="64353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The technician uses one hand to push water up from the base of the bag, and uses the other hand to get a pipette sample.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12d1672fa40_0_0"/>
          <p:cNvSpPr txBox="1"/>
          <p:nvPr/>
        </p:nvSpPr>
        <p:spPr>
          <a:xfrm>
            <a:off x="-12344400" y="914400"/>
            <a:ext cx="11103300" cy="70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>
                <a:latin typeface="Calibri"/>
                <a:ea typeface="Calibri"/>
                <a:cs typeface="Calibri"/>
                <a:sym typeface="Calibri"/>
              </a:rPr>
              <a:t>Some Todos:</a:t>
            </a:r>
            <a:endParaRPr sz="6400">
              <a:latin typeface="Calibri"/>
              <a:ea typeface="Calibri"/>
              <a:cs typeface="Calibri"/>
              <a:sym typeface="Calibri"/>
            </a:endParaRPr>
          </a:p>
          <a:p>
            <a:pPr indent="-635000" lvl="0" marL="457200" rtl="0" algn="l">
              <a:spcBef>
                <a:spcPts val="0"/>
              </a:spcBef>
              <a:spcAft>
                <a:spcPts val="0"/>
              </a:spcAft>
              <a:buSzPts val="6400"/>
              <a:buFont typeface="Calibri"/>
              <a:buChar char="-"/>
            </a:pPr>
            <a:r>
              <a:rPr lang="en-US" sz="6400">
                <a:latin typeface="Calibri"/>
                <a:ea typeface="Calibri"/>
                <a:cs typeface="Calibri"/>
                <a:sym typeface="Calibri"/>
              </a:rPr>
              <a:t>Iteration tree could be nicer (bigger pictures)</a:t>
            </a:r>
            <a:endParaRPr sz="6400">
              <a:latin typeface="Calibri"/>
              <a:ea typeface="Calibri"/>
              <a:cs typeface="Calibri"/>
              <a:sym typeface="Calibri"/>
            </a:endParaRPr>
          </a:p>
          <a:p>
            <a:pPr indent="-635000" lvl="0" marL="457200" rtl="0" algn="l">
              <a:spcBef>
                <a:spcPts val="0"/>
              </a:spcBef>
              <a:spcAft>
                <a:spcPts val="0"/>
              </a:spcAft>
              <a:buSzPts val="6400"/>
              <a:buFont typeface="Calibri"/>
              <a:buChar char="-"/>
            </a:pPr>
            <a:r>
              <a:t/>
            </a:r>
            <a:endParaRPr sz="6400">
              <a:latin typeface="Calibri"/>
              <a:ea typeface="Calibri"/>
              <a:cs typeface="Calibri"/>
              <a:sym typeface="Calibri"/>
            </a:endParaRPr>
          </a:p>
          <a:p>
            <a:pPr indent="-635000" lvl="0" marL="457200" rtl="0" algn="l">
              <a:spcBef>
                <a:spcPts val="0"/>
              </a:spcBef>
              <a:spcAft>
                <a:spcPts val="0"/>
              </a:spcAft>
              <a:buSzPts val="6400"/>
              <a:buFont typeface="Calibri"/>
              <a:buChar char="-"/>
            </a:pPr>
            <a:r>
              <a:rPr lang="en-US" sz="6400">
                <a:latin typeface="Calibri"/>
                <a:ea typeface="Calibri"/>
                <a:cs typeface="Calibri"/>
                <a:sym typeface="Calibri"/>
              </a:rPr>
              <a:t>\</a:t>
            </a:r>
            <a:endParaRPr sz="6400">
              <a:latin typeface="Calibri"/>
              <a:ea typeface="Calibri"/>
              <a:cs typeface="Calibri"/>
              <a:sym typeface="Calibri"/>
            </a:endParaRPr>
          </a:p>
          <a:p>
            <a:pPr indent="-635000" lvl="0" marL="457200" rtl="0" algn="l">
              <a:spcBef>
                <a:spcPts val="0"/>
              </a:spcBef>
              <a:spcAft>
                <a:spcPts val="0"/>
              </a:spcAft>
              <a:buSzPts val="6400"/>
              <a:buFont typeface="Calibri"/>
              <a:buChar char="-"/>
            </a:pPr>
            <a:r>
              <a:rPr lang="en-US" sz="6400">
                <a:latin typeface="Calibri"/>
                <a:ea typeface="Calibri"/>
                <a:cs typeface="Calibri"/>
                <a:sym typeface="Calibri"/>
              </a:rPr>
              <a:t>Parts of analysis</a:t>
            </a:r>
            <a:endParaRPr sz="6400">
              <a:latin typeface="Calibri"/>
              <a:ea typeface="Calibri"/>
              <a:cs typeface="Calibri"/>
              <a:sym typeface="Calibri"/>
            </a:endParaRPr>
          </a:p>
          <a:p>
            <a:pPr indent="-635000" lvl="0" marL="457200" rtl="0" algn="l">
              <a:spcBef>
                <a:spcPts val="0"/>
              </a:spcBef>
              <a:spcAft>
                <a:spcPts val="0"/>
              </a:spcAft>
              <a:buSzPts val="6400"/>
              <a:buFont typeface="Calibri"/>
              <a:buChar char="-"/>
            </a:pPr>
            <a:r>
              <a:rPr lang="en-US" sz="6400"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sz="6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g12d1672fa40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69206" y="6538806"/>
            <a:ext cx="2609727" cy="359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12d1672fa40_0_0"/>
          <p:cNvSpPr txBox="1"/>
          <p:nvPr/>
        </p:nvSpPr>
        <p:spPr>
          <a:xfrm>
            <a:off x="4078925" y="6856200"/>
            <a:ext cx="88395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MilliporeSigma develops cultures of bacteria in bags with different types of food. To measure bacterial growth, pipettes of the bag must me made. The current process is as follows: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5" name="Google Shape;135;g12d1672fa40_0_0"/>
          <p:cNvGrpSpPr/>
          <p:nvPr/>
        </p:nvGrpSpPr>
        <p:grpSpPr>
          <a:xfrm>
            <a:off x="7032450" y="19534014"/>
            <a:ext cx="6351800" cy="2499352"/>
            <a:chOff x="6681675" y="20599214"/>
            <a:chExt cx="6351800" cy="2499352"/>
          </a:xfrm>
        </p:grpSpPr>
        <p:pic>
          <p:nvPicPr>
            <p:cNvPr id="136" name="Google Shape;136;g12d1672fa40_0_0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859722" y="20599230"/>
              <a:ext cx="1173753" cy="24993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g12d1672fa40_0_0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0685975" y="20599214"/>
              <a:ext cx="1173752" cy="2462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g12d1672fa40_0_0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681675" y="20599214"/>
              <a:ext cx="1173752" cy="24629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g12d1672fa40_0_0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855425" y="20599214"/>
              <a:ext cx="1173752" cy="24629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0" name="Google Shape;140;g12d1672fa40_0_0"/>
          <p:cNvGrpSpPr/>
          <p:nvPr/>
        </p:nvGrpSpPr>
        <p:grpSpPr>
          <a:xfrm>
            <a:off x="1076225" y="22534852"/>
            <a:ext cx="12848095" cy="7533042"/>
            <a:chOff x="1076814" y="21976710"/>
            <a:chExt cx="11850300" cy="10179787"/>
          </a:xfrm>
        </p:grpSpPr>
        <p:sp>
          <p:nvSpPr>
            <p:cNvPr id="141" name="Google Shape;141;g12d1672fa40_0_0"/>
            <p:cNvSpPr/>
            <p:nvPr/>
          </p:nvSpPr>
          <p:spPr>
            <a:xfrm>
              <a:off x="1076814" y="22755397"/>
              <a:ext cx="11850300" cy="9401100"/>
            </a:xfrm>
            <a:prstGeom prst="rect">
              <a:avLst/>
            </a:prstGeom>
            <a:solidFill>
              <a:schemeClr val="lt1"/>
            </a:solidFill>
            <a:ln cap="flat" cmpd="sng" w="762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g12d1672fa40_0_0"/>
            <p:cNvSpPr txBox="1"/>
            <p:nvPr/>
          </p:nvSpPr>
          <p:spPr>
            <a:xfrm>
              <a:off x="4373487" y="21976710"/>
              <a:ext cx="5019600" cy="1143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900">
                  <a:solidFill>
                    <a:srgbClr val="674EA7"/>
                  </a:solidFill>
                </a:rPr>
                <a:t>Design Iterations</a:t>
              </a:r>
              <a:endParaRPr sz="900">
                <a:solidFill>
                  <a:srgbClr val="674EA7"/>
                </a:solidFill>
              </a:endParaRPr>
            </a:p>
          </p:txBody>
        </p:sp>
      </p:grpSp>
      <p:sp>
        <p:nvSpPr>
          <p:cNvPr id="143" name="Google Shape;143;g12d1672fa40_0_0"/>
          <p:cNvSpPr txBox="1"/>
          <p:nvPr/>
        </p:nvSpPr>
        <p:spPr>
          <a:xfrm>
            <a:off x="-13944125" y="19306650"/>
            <a:ext cx="108735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latin typeface="Calibri"/>
                <a:ea typeface="Calibri"/>
                <a:cs typeface="Calibri"/>
                <a:sym typeface="Calibri"/>
              </a:rPr>
              <a:t>Initial Concepts -&gt; round 1 prototypes -&gt; round 2 prototypes -&gt; final design,</a:t>
            </a:r>
            <a:r>
              <a:rPr lang="en-US" sz="3100">
                <a:latin typeface="Calibri"/>
                <a:ea typeface="Calibri"/>
                <a:cs typeface="Calibri"/>
                <a:sym typeface="Calibri"/>
              </a:rPr>
              <a:t> talking with technicians directly to get feedback to guide the design</a:t>
            </a:r>
            <a:endParaRPr sz="3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12d1672fa40_0_0"/>
          <p:cNvSpPr txBox="1"/>
          <p:nvPr/>
        </p:nvSpPr>
        <p:spPr>
          <a:xfrm>
            <a:off x="21377950" y="6820875"/>
            <a:ext cx="6088800" cy="57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★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requires 1 technician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★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Ergonomic operation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★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Resistant to cleaning agents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★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Avoids spills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★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Durable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★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for various bags/fluid volumes (1L to 3L)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★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Compact Storage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★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Lightweight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★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HDPE is inert and reusable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g12d1672fa40_0_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4548500" y="6909450"/>
            <a:ext cx="6625801" cy="437404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12d1672fa40_0_0"/>
          <p:cNvSpPr txBox="1"/>
          <p:nvPr/>
        </p:nvSpPr>
        <p:spPr>
          <a:xfrm>
            <a:off x="44701600" y="4670100"/>
            <a:ext cx="8940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 was thinking FMEA might be too big/detailed to include on the poster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12d1672fa40_0_0"/>
          <p:cNvSpPr/>
          <p:nvPr/>
        </p:nvSpPr>
        <p:spPr>
          <a:xfrm>
            <a:off x="56007838" y="9214450"/>
            <a:ext cx="4460100" cy="3837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FEA/strength Type analysis will really round things off nicely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12d1672fa40_0_0"/>
          <p:cNvSpPr txBox="1"/>
          <p:nvPr/>
        </p:nvSpPr>
        <p:spPr>
          <a:xfrm>
            <a:off x="55865575" y="6538800"/>
            <a:ext cx="103395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(Strength Analysis, not sure if people care)</a:t>
            </a:r>
            <a:endParaRPr/>
          </a:p>
        </p:txBody>
      </p:sp>
      <p:graphicFrame>
        <p:nvGraphicFramePr>
          <p:cNvPr id="149" name="Google Shape;149;g12d1672fa40_0_0"/>
          <p:cNvGraphicFramePr/>
          <p:nvPr/>
        </p:nvGraphicFramePr>
        <p:xfrm>
          <a:off x="29162100" y="7543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{60A37290-F9B4-4D03-BDB6-E721E05405BD}</a:tableStyleId>
              </a:tblPr>
              <a:tblGrid>
                <a:gridCol w="3611025"/>
                <a:gridCol w="2014275"/>
                <a:gridCol w="2275800"/>
                <a:gridCol w="2273475"/>
                <a:gridCol w="2194925"/>
              </a:tblGrid>
              <a:tr h="745100"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Totals (seconds)</a:t>
                      </a:r>
                      <a:endParaRPr sz="3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hMerge="1"/>
                <a:tc hMerge="1"/>
                <a:tc hMerge="1"/>
                <a:tc hMerge="1"/>
              </a:tr>
              <a:tr h="74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Phase:</a:t>
                      </a:r>
                      <a:endParaRPr sz="3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Average</a:t>
                      </a:r>
                      <a:endParaRPr sz="3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Std. Dev.</a:t>
                      </a:r>
                      <a:endParaRPr sz="3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Median</a:t>
                      </a:r>
                      <a:endParaRPr sz="3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Range</a:t>
                      </a:r>
                      <a:endParaRPr sz="3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2-Person</a:t>
                      </a:r>
                      <a:endParaRPr sz="3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27.70</a:t>
                      </a:r>
                      <a:endParaRPr sz="3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2.67</a:t>
                      </a:r>
                      <a:endParaRPr sz="3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27.05</a:t>
                      </a:r>
                      <a:endParaRPr sz="3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10.37</a:t>
                      </a:r>
                      <a:endParaRPr sz="3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Wedge-Squeezer</a:t>
                      </a:r>
                      <a:endParaRPr sz="3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30.86</a:t>
                      </a:r>
                      <a:endParaRPr sz="3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2.95</a:t>
                      </a:r>
                      <a:endParaRPr sz="3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30.99</a:t>
                      </a:r>
                      <a:endParaRPr sz="3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12.23</a:t>
                      </a:r>
                      <a:endParaRPr sz="32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5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Differences:</a:t>
                      </a:r>
                      <a:endParaRPr sz="32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3.16*</a:t>
                      </a:r>
                      <a:endParaRPr sz="3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0.28</a:t>
                      </a:r>
                      <a:endParaRPr sz="3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3.94*</a:t>
                      </a:r>
                      <a:endParaRPr sz="3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/>
                        <a:t>1.86</a:t>
                      </a:r>
                      <a:endParaRPr sz="3200"/>
                    </a:p>
                  </a:txBody>
                  <a:tcPr marT="19050" marB="19050" marR="28575" marL="28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50" name="Google Shape;150;g12d1672fa40_0_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678975" y="13228450"/>
            <a:ext cx="5618724" cy="4214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12d1672fa40_0_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1612982" y="18007663"/>
            <a:ext cx="5618724" cy="4214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12d1672fa40_0_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4697350" y="23063848"/>
            <a:ext cx="6114580" cy="458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12d1672fa40_0_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7062763" y="13228450"/>
            <a:ext cx="4958774" cy="383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12d1672fa40_0_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6193500" y="17597025"/>
            <a:ext cx="4460099" cy="446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12d1672fa40_0_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9423396" y="19998746"/>
            <a:ext cx="1569900" cy="15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12d1672fa40_0_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238099" y="23462249"/>
            <a:ext cx="12604842" cy="647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"/>
          <p:cNvSpPr/>
          <p:nvPr/>
        </p:nvSpPr>
        <p:spPr>
          <a:xfrm>
            <a:off x="264188" y="190500"/>
            <a:ext cx="43251900" cy="32499300"/>
          </a:xfrm>
          <a:prstGeom prst="rect">
            <a:avLst/>
          </a:prstGeom>
          <a:noFill/>
          <a:ln cap="flat" cmpd="sng" w="10160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i="0" sz="86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"/>
          <p:cNvSpPr/>
          <p:nvPr/>
        </p:nvSpPr>
        <p:spPr>
          <a:xfrm>
            <a:off x="914400" y="762000"/>
            <a:ext cx="41986200" cy="3590208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D8D8D8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64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4" name="Google Shape;164;p1"/>
          <p:cNvGrpSpPr/>
          <p:nvPr/>
        </p:nvGrpSpPr>
        <p:grpSpPr>
          <a:xfrm>
            <a:off x="1076825" y="4644360"/>
            <a:ext cx="11896435" cy="8318042"/>
            <a:chOff x="914399" y="6478996"/>
            <a:chExt cx="11658600" cy="6901794"/>
          </a:xfrm>
        </p:grpSpPr>
        <p:sp>
          <p:nvSpPr>
            <p:cNvPr id="165" name="Google Shape;165;p1"/>
            <p:cNvSpPr/>
            <p:nvPr/>
          </p:nvSpPr>
          <p:spPr>
            <a:xfrm>
              <a:off x="914399" y="7365790"/>
              <a:ext cx="11658600" cy="6015000"/>
            </a:xfrm>
            <a:prstGeom prst="rect">
              <a:avLst/>
            </a:prstGeom>
            <a:solidFill>
              <a:schemeClr val="lt1"/>
            </a:solidFill>
            <a:ln cap="flat" cmpd="sng" w="114300">
              <a:solidFill>
                <a:srgbClr val="E6B8A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64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Who is Millipore Sigma</a:t>
              </a:r>
              <a:endParaRPr sz="86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6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*actually other posters looks like they don’t explain much about the company</a:t>
              </a:r>
              <a:endParaRPr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6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"/>
            <p:cNvSpPr txBox="1"/>
            <p:nvPr/>
          </p:nvSpPr>
          <p:spPr>
            <a:xfrm>
              <a:off x="4145744" y="6478996"/>
              <a:ext cx="5193900" cy="766200"/>
            </a:xfrm>
            <a:prstGeom prst="rect">
              <a:avLst/>
            </a:prstGeom>
            <a:solidFill>
              <a:schemeClr val="lt1"/>
            </a:solidFill>
            <a:ln cap="flat" cmpd="sng" w="114300">
              <a:solidFill>
                <a:srgbClr val="E6B8A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400" u="none" cap="none" strike="noStrike">
                  <a:solidFill>
                    <a:srgbClr val="674EA7"/>
                  </a:solidFill>
                  <a:latin typeface="Arial"/>
                  <a:ea typeface="Arial"/>
                  <a:cs typeface="Arial"/>
                  <a:sym typeface="Arial"/>
                </a:rPr>
                <a:t>Introduction</a:t>
              </a:r>
              <a:endParaRPr>
                <a:solidFill>
                  <a:srgbClr val="674EA7"/>
                </a:solidFill>
              </a:endParaRPr>
            </a:p>
          </p:txBody>
        </p:sp>
      </p:grpSp>
      <p:grpSp>
        <p:nvGrpSpPr>
          <p:cNvPr id="167" name="Google Shape;167;p1"/>
          <p:cNvGrpSpPr/>
          <p:nvPr/>
        </p:nvGrpSpPr>
        <p:grpSpPr>
          <a:xfrm>
            <a:off x="31273313" y="22869848"/>
            <a:ext cx="11571396" cy="4504968"/>
            <a:chOff x="845736" y="18217490"/>
            <a:chExt cx="11929274" cy="7827920"/>
          </a:xfrm>
        </p:grpSpPr>
        <p:sp>
          <p:nvSpPr>
            <p:cNvPr id="168" name="Google Shape;168;p1"/>
            <p:cNvSpPr/>
            <p:nvPr/>
          </p:nvSpPr>
          <p:spPr>
            <a:xfrm>
              <a:off x="845736" y="18895071"/>
              <a:ext cx="11929274" cy="7150339"/>
            </a:xfrm>
            <a:prstGeom prst="rect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"/>
            <p:cNvSpPr txBox="1"/>
            <p:nvPr/>
          </p:nvSpPr>
          <p:spPr>
            <a:xfrm>
              <a:off x="4457236" y="18217490"/>
              <a:ext cx="5389800" cy="1604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400" u="none" cap="none" strike="noStrike">
                  <a:solidFill>
                    <a:srgbClr val="674EA7"/>
                  </a:solidFill>
                  <a:latin typeface="Arial"/>
                  <a:ea typeface="Arial"/>
                  <a:cs typeface="Arial"/>
                  <a:sym typeface="Arial"/>
                </a:rPr>
                <a:t>References</a:t>
              </a:r>
              <a:endParaRPr>
                <a:solidFill>
                  <a:srgbClr val="674EA7"/>
                </a:solidFill>
              </a:endParaRPr>
            </a:p>
          </p:txBody>
        </p:sp>
      </p:grpSp>
      <p:sp>
        <p:nvSpPr>
          <p:cNvPr id="170" name="Google Shape;170;p1"/>
          <p:cNvSpPr txBox="1"/>
          <p:nvPr/>
        </p:nvSpPr>
        <p:spPr>
          <a:xfrm>
            <a:off x="1295401" y="1033824"/>
            <a:ext cx="39243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chemeClr val="dk1"/>
                </a:solidFill>
              </a:rPr>
              <a:t>MilliporeSigma</a:t>
            </a:r>
            <a:r>
              <a:rPr b="1" lang="en-US" sz="6600">
                <a:solidFill>
                  <a:schemeClr val="dk1"/>
                </a:solidFill>
              </a:rPr>
              <a:t> - Bag Handling Project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71" name="Google Shape;171;p1"/>
          <p:cNvGrpSpPr/>
          <p:nvPr/>
        </p:nvGrpSpPr>
        <p:grpSpPr>
          <a:xfrm>
            <a:off x="31212625" y="16158553"/>
            <a:ext cx="11646000" cy="6117373"/>
            <a:chOff x="31212633" y="5209214"/>
            <a:chExt cx="11646000" cy="17068564"/>
          </a:xfrm>
        </p:grpSpPr>
        <p:sp>
          <p:nvSpPr>
            <p:cNvPr id="172" name="Google Shape;172;p1"/>
            <p:cNvSpPr/>
            <p:nvPr/>
          </p:nvSpPr>
          <p:spPr>
            <a:xfrm>
              <a:off x="31212633" y="5643978"/>
              <a:ext cx="11646000" cy="16633800"/>
            </a:xfrm>
            <a:prstGeom prst="rect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64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good</a:t>
              </a:r>
              <a:endParaRPr b="0" i="0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"/>
            <p:cNvSpPr txBox="1"/>
            <p:nvPr/>
          </p:nvSpPr>
          <p:spPr>
            <a:xfrm>
              <a:off x="33862993" y="5209214"/>
              <a:ext cx="6884100" cy="257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674EA7"/>
                  </a:solidFill>
                  <a:latin typeface="Arial"/>
                  <a:ea typeface="Arial"/>
                  <a:cs typeface="Arial"/>
                  <a:sym typeface="Arial"/>
                </a:rPr>
                <a:t>Conclusions</a:t>
              </a:r>
              <a:endParaRPr>
                <a:solidFill>
                  <a:srgbClr val="674EA7"/>
                </a:solidFill>
              </a:endParaRPr>
            </a:p>
          </p:txBody>
        </p:sp>
      </p:grpSp>
      <p:sp>
        <p:nvSpPr>
          <p:cNvPr id="174" name="Google Shape;174;p1"/>
          <p:cNvSpPr txBox="1"/>
          <p:nvPr/>
        </p:nvSpPr>
        <p:spPr>
          <a:xfrm>
            <a:off x="1243551" y="2141820"/>
            <a:ext cx="3362426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</a:rPr>
              <a:t>Team Millileaders: Ian Benedict, William Matney, Harrison Jerome, Grayson Wang</a:t>
            </a:r>
            <a:endParaRPr/>
          </a:p>
        </p:txBody>
      </p:sp>
      <p:grpSp>
        <p:nvGrpSpPr>
          <p:cNvPr id="175" name="Google Shape;175;p1"/>
          <p:cNvGrpSpPr/>
          <p:nvPr/>
        </p:nvGrpSpPr>
        <p:grpSpPr>
          <a:xfrm>
            <a:off x="13453500" y="24173823"/>
            <a:ext cx="10535367" cy="7977195"/>
            <a:chOff x="939939" y="19935750"/>
            <a:chExt cx="11616900" cy="10058246"/>
          </a:xfrm>
        </p:grpSpPr>
        <p:sp>
          <p:nvSpPr>
            <p:cNvPr id="176" name="Google Shape;176;p1"/>
            <p:cNvSpPr/>
            <p:nvPr/>
          </p:nvSpPr>
          <p:spPr>
            <a:xfrm>
              <a:off x="939939" y="20347496"/>
              <a:ext cx="11616900" cy="9646500"/>
            </a:xfrm>
            <a:prstGeom prst="rect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nice things:</a:t>
              </a:r>
              <a:endPara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4191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Char char="-"/>
              </a:pPr>
              <a:r>
                <a:rPr lang="en-US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Resistant to bleach, isopropylwhateveritwascalled</a:t>
              </a:r>
              <a:endPara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4191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Char char="-"/>
              </a:pPr>
              <a:r>
                <a:rPr lang="en-US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Simple disassembly enables</a:t>
              </a:r>
              <a:r>
                <a:rPr lang="en-US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compact storage and access to all surfaces for easy cleaning</a:t>
              </a:r>
              <a:endPara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4191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Char char="-"/>
              </a:pPr>
              <a:r>
                <a:rPr lang="en-US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Enables pipetting for full range of bag sizes and water volumes</a:t>
              </a:r>
              <a:endPara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4191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Char char="-"/>
              </a:pPr>
              <a:r>
                <a:rPr lang="en-US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Ergonomic operation</a:t>
              </a:r>
              <a:endPara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4191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Char char="-"/>
              </a:pPr>
              <a:r>
                <a:rPr lang="en-US" sz="3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Lightweight (3.3 lb)</a:t>
              </a:r>
              <a:endPara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419100" lvl="0" marL="45720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Calibri"/>
                <a:buChar char="-"/>
              </a:pPr>
              <a:r>
                <a:t/>
              </a:r>
              <a:endPara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"/>
            <p:cNvSpPr txBox="1"/>
            <p:nvPr/>
          </p:nvSpPr>
          <p:spPr>
            <a:xfrm>
              <a:off x="5118794" y="19935750"/>
              <a:ext cx="3259200" cy="1164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674EA7"/>
                  </a:solidFill>
                  <a:latin typeface="Arial"/>
                  <a:ea typeface="Arial"/>
                  <a:cs typeface="Arial"/>
                  <a:sym typeface="Arial"/>
                </a:rPr>
                <a:t>Results</a:t>
              </a:r>
              <a:endParaRPr>
                <a:solidFill>
                  <a:srgbClr val="674EA7"/>
                </a:solidFill>
              </a:endParaRPr>
            </a:p>
          </p:txBody>
        </p:sp>
      </p:grpSp>
      <p:sp>
        <p:nvSpPr>
          <p:cNvPr id="178" name="Google Shape;178;p1"/>
          <p:cNvSpPr txBox="1"/>
          <p:nvPr/>
        </p:nvSpPr>
        <p:spPr>
          <a:xfrm>
            <a:off x="1295401" y="2884310"/>
            <a:ext cx="36292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Departments of </a:t>
            </a:r>
            <a:r>
              <a:rPr lang="en-US" sz="3600">
                <a:solidFill>
                  <a:schemeClr val="dk1"/>
                </a:solidFill>
              </a:rPr>
              <a:t>Industrial and Mechanical Engineering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University of </a:t>
            </a:r>
            <a:r>
              <a:rPr lang="en-US" sz="3600">
                <a:solidFill>
                  <a:schemeClr val="dk1"/>
                </a:solidFill>
              </a:rPr>
              <a:t>Washington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 Mentors: </a:t>
            </a:r>
            <a:r>
              <a:rPr lang="en-US" sz="3600">
                <a:solidFill>
                  <a:schemeClr val="dk1"/>
                </a:solidFill>
              </a:rPr>
              <a:t>Patricia Buchanan, Jordan Kestel</a:t>
            </a:r>
            <a:endParaRPr baseline="30000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9" name="Google Shape;179;p1"/>
          <p:cNvGrpSpPr/>
          <p:nvPr/>
        </p:nvGrpSpPr>
        <p:grpSpPr>
          <a:xfrm>
            <a:off x="13529800" y="4888354"/>
            <a:ext cx="10197063" cy="5425966"/>
            <a:chOff x="914402" y="19144113"/>
            <a:chExt cx="11610000" cy="9944953"/>
          </a:xfrm>
        </p:grpSpPr>
        <p:sp>
          <p:nvSpPr>
            <p:cNvPr id="180" name="Google Shape;180;p1"/>
            <p:cNvSpPr/>
            <p:nvPr/>
          </p:nvSpPr>
          <p:spPr>
            <a:xfrm>
              <a:off x="914402" y="19784865"/>
              <a:ext cx="11610000" cy="9304200"/>
            </a:xfrm>
            <a:prstGeom prst="rect">
              <a:avLst/>
            </a:prstGeom>
            <a:solidFill>
              <a:schemeClr val="lt1"/>
            </a:solidFill>
            <a:ln cap="flat" cmpd="sng" w="762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3600">
                  <a:solidFill>
                    <a:schemeClr val="dk1"/>
                  </a:solidFill>
                  <a:latin typeface="Krub Medium"/>
                  <a:ea typeface="Krub Medium"/>
                  <a:cs typeface="Krub Medium"/>
                  <a:sym typeface="Krub Medium"/>
                </a:rPr>
                <a:t>Currently, two technicians must attend the sampling process.</a:t>
              </a:r>
              <a:endParaRPr sz="3600">
                <a:solidFill>
                  <a:schemeClr val="dk1"/>
                </a:solidFill>
                <a:latin typeface="Krub Medium"/>
                <a:ea typeface="Krub Medium"/>
                <a:cs typeface="Krub Medium"/>
                <a:sym typeface="Krub Medium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3600">
                  <a:solidFill>
                    <a:schemeClr val="dk1"/>
                  </a:solidFill>
                  <a:latin typeface="Krub Medium"/>
                  <a:ea typeface="Krub Medium"/>
                  <a:cs typeface="Krub Medium"/>
                  <a:sym typeface="Krub Medium"/>
                </a:rPr>
                <a:t>How can we make the sampling process a one-person task?</a:t>
              </a:r>
              <a:endParaRPr sz="3600">
                <a:solidFill>
                  <a:schemeClr val="dk1"/>
                </a:solidFill>
                <a:latin typeface="Krub Medium"/>
                <a:ea typeface="Krub Medium"/>
                <a:cs typeface="Krub Medium"/>
                <a:sym typeface="Krub Medium"/>
              </a:endParaRPr>
            </a:p>
          </p:txBody>
        </p:sp>
        <p:sp>
          <p:nvSpPr>
            <p:cNvPr id="181" name="Google Shape;181;p1"/>
            <p:cNvSpPr txBox="1"/>
            <p:nvPr/>
          </p:nvSpPr>
          <p:spPr>
            <a:xfrm>
              <a:off x="2390109" y="19144113"/>
              <a:ext cx="8535300" cy="321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674EA7"/>
                  </a:solidFill>
                </a:rPr>
                <a:t>Problem Statement &amp; Goal</a:t>
              </a:r>
              <a:endParaRPr>
                <a:solidFill>
                  <a:srgbClr val="674EA7"/>
                </a:solidFill>
              </a:endParaRPr>
            </a:p>
          </p:txBody>
        </p:sp>
      </p:grpSp>
      <p:grpSp>
        <p:nvGrpSpPr>
          <p:cNvPr id="182" name="Google Shape;182;p1"/>
          <p:cNvGrpSpPr/>
          <p:nvPr/>
        </p:nvGrpSpPr>
        <p:grpSpPr>
          <a:xfrm>
            <a:off x="23989212" y="4647098"/>
            <a:ext cx="18856395" cy="11257559"/>
            <a:chOff x="12617171" y="23698200"/>
            <a:chExt cx="18153841" cy="9260146"/>
          </a:xfrm>
        </p:grpSpPr>
        <p:grpSp>
          <p:nvGrpSpPr>
            <p:cNvPr id="183" name="Google Shape;183;p1"/>
            <p:cNvGrpSpPr/>
            <p:nvPr/>
          </p:nvGrpSpPr>
          <p:grpSpPr>
            <a:xfrm>
              <a:off x="13058880" y="23698200"/>
              <a:ext cx="17712132" cy="9260146"/>
              <a:chOff x="13536444" y="20953271"/>
              <a:chExt cx="13899016" cy="12234346"/>
            </a:xfrm>
          </p:grpSpPr>
          <p:sp>
            <p:nvSpPr>
              <p:cNvPr id="184" name="Google Shape;184;p1"/>
              <p:cNvSpPr/>
              <p:nvPr/>
            </p:nvSpPr>
            <p:spPr>
              <a:xfrm>
                <a:off x="13536444" y="21566383"/>
                <a:ext cx="13899016" cy="11621234"/>
              </a:xfrm>
              <a:prstGeom prst="rect">
                <a:avLst/>
              </a:prstGeom>
              <a:noFill/>
              <a:ln cap="flat" cmpd="sng" w="762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64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1"/>
              <p:cNvSpPr txBox="1"/>
              <p:nvPr/>
            </p:nvSpPr>
            <p:spPr>
              <a:xfrm>
                <a:off x="18210300" y="20953271"/>
                <a:ext cx="4006200" cy="1003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400">
                    <a:solidFill>
                      <a:srgbClr val="674EA7"/>
                    </a:solidFill>
                    <a:latin typeface="Arial"/>
                    <a:ea typeface="Arial"/>
                    <a:cs typeface="Arial"/>
                    <a:sym typeface="Arial"/>
                  </a:rPr>
                  <a:t>Analys</a:t>
                </a:r>
                <a:r>
                  <a:rPr lang="en-US" sz="5400">
                    <a:solidFill>
                      <a:srgbClr val="674EA7"/>
                    </a:solidFill>
                  </a:rPr>
                  <a:t>i</a:t>
                </a:r>
                <a:r>
                  <a:rPr lang="en-US" sz="5400">
                    <a:solidFill>
                      <a:srgbClr val="674EA7"/>
                    </a:solidFill>
                    <a:latin typeface="Arial"/>
                    <a:ea typeface="Arial"/>
                    <a:cs typeface="Arial"/>
                    <a:sym typeface="Arial"/>
                  </a:rPr>
                  <a:t>s</a:t>
                </a:r>
                <a:endParaRPr>
                  <a:solidFill>
                    <a:srgbClr val="674EA7"/>
                  </a:solidFill>
                </a:endParaRPr>
              </a:p>
            </p:txBody>
          </p:sp>
        </p:grpSp>
        <p:sp>
          <p:nvSpPr>
            <p:cNvPr id="186" name="Google Shape;186;p1"/>
            <p:cNvSpPr txBox="1"/>
            <p:nvPr/>
          </p:nvSpPr>
          <p:spPr>
            <a:xfrm>
              <a:off x="12617171" y="24652546"/>
              <a:ext cx="18114000" cy="63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481012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187" name="Google Shape;187;p1"/>
          <p:cNvGrpSpPr/>
          <p:nvPr/>
        </p:nvGrpSpPr>
        <p:grpSpPr>
          <a:xfrm>
            <a:off x="1076825" y="13522025"/>
            <a:ext cx="11850300" cy="18638062"/>
            <a:chOff x="1076813" y="19277630"/>
            <a:chExt cx="11850300" cy="12878705"/>
          </a:xfrm>
        </p:grpSpPr>
        <p:sp>
          <p:nvSpPr>
            <p:cNvPr id="188" name="Google Shape;188;p1"/>
            <p:cNvSpPr/>
            <p:nvPr/>
          </p:nvSpPr>
          <p:spPr>
            <a:xfrm>
              <a:off x="1076813" y="20009336"/>
              <a:ext cx="11850300" cy="12147000"/>
            </a:xfrm>
            <a:prstGeom prst="rect">
              <a:avLst/>
            </a:prstGeom>
            <a:solidFill>
              <a:schemeClr val="lt1"/>
            </a:solidFill>
            <a:ln cap="flat" cmpd="sng" w="762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One round of CAD:</a:t>
              </a:r>
              <a:endPara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wedge </a:t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Round two of physical usability testing</a:t>
              </a:r>
              <a:endPara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"/>
            <p:cNvSpPr txBox="1"/>
            <p:nvPr/>
          </p:nvSpPr>
          <p:spPr>
            <a:xfrm>
              <a:off x="1295387" y="19277630"/>
              <a:ext cx="11315700" cy="585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900">
                  <a:solidFill>
                    <a:srgbClr val="674EA7"/>
                  </a:solidFill>
                  <a:latin typeface="Arial"/>
                  <a:ea typeface="Arial"/>
                  <a:cs typeface="Arial"/>
                  <a:sym typeface="Arial"/>
                </a:rPr>
                <a:t>Method</a:t>
              </a:r>
              <a:r>
                <a:rPr lang="en-US" sz="4900">
                  <a:solidFill>
                    <a:srgbClr val="674EA7"/>
                  </a:solidFill>
                </a:rPr>
                <a:t>: 3 Rounds of Prototype Iteration</a:t>
              </a:r>
              <a:endParaRPr sz="900">
                <a:solidFill>
                  <a:srgbClr val="674EA7"/>
                </a:solidFill>
              </a:endParaRPr>
            </a:p>
          </p:txBody>
        </p:sp>
      </p:grpSp>
      <p:sp>
        <p:nvSpPr>
          <p:cNvPr id="190" name="Google Shape;190;p1"/>
          <p:cNvSpPr txBox="1"/>
          <p:nvPr/>
        </p:nvSpPr>
        <p:spPr>
          <a:xfrm>
            <a:off x="37028304" y="1623856"/>
            <a:ext cx="5027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College of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</a:rPr>
              <a:t>Engineering</a:t>
            </a:r>
            <a:endParaRPr/>
          </a:p>
        </p:txBody>
      </p:sp>
      <p:pic>
        <p:nvPicPr>
          <p:cNvPr id="191" name="Google Shape;19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77375" y="1509350"/>
            <a:ext cx="6088850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6235050" y="23791001"/>
            <a:ext cx="11896424" cy="7249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649675" y="1920488"/>
            <a:ext cx="5027700" cy="127368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"/>
          <p:cNvSpPr/>
          <p:nvPr/>
        </p:nvSpPr>
        <p:spPr>
          <a:xfrm>
            <a:off x="31212588" y="29470940"/>
            <a:ext cx="11693330" cy="2685761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64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"/>
          <p:cNvSpPr txBox="1"/>
          <p:nvPr/>
        </p:nvSpPr>
        <p:spPr>
          <a:xfrm>
            <a:off x="33434172" y="28879301"/>
            <a:ext cx="7466700" cy="92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Acknowledgments</a:t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196" name="Google Shape;196;p1"/>
          <p:cNvSpPr txBox="1"/>
          <p:nvPr/>
        </p:nvSpPr>
        <p:spPr>
          <a:xfrm>
            <a:off x="31328555" y="29645684"/>
            <a:ext cx="11315700" cy="21703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solidFill>
                  <a:schemeClr val="dk1"/>
                </a:solidFill>
              </a:rPr>
              <a:t>Jordan, Technicians, Patty, MilliporeSigma, ME Machine Shop, The MILL, The 8, ISE/ME departments</a:t>
            </a:r>
            <a:r>
              <a:rPr lang="en-US" sz="100">
                <a:latin typeface="Calibri"/>
                <a:ea typeface="Calibri"/>
                <a:cs typeface="Calibri"/>
                <a:sym typeface="Calibri"/>
              </a:rPr>
              <a:t>s</a:t>
            </a:r>
            <a:endParaRPr sz="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191975" y="29077088"/>
            <a:ext cx="3136500" cy="207059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"/>
          <p:cNvSpPr txBox="1"/>
          <p:nvPr/>
        </p:nvSpPr>
        <p:spPr>
          <a:xfrm>
            <a:off x="44892013" y="14215750"/>
            <a:ext cx="14695800" cy="109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>
                <a:latin typeface="Calibri"/>
                <a:ea typeface="Calibri"/>
                <a:cs typeface="Calibri"/>
                <a:sym typeface="Calibri"/>
              </a:rPr>
              <a:t>IRL stuff:</a:t>
            </a:r>
            <a:endParaRPr sz="10000">
              <a:latin typeface="Calibri"/>
              <a:ea typeface="Calibri"/>
              <a:cs typeface="Calibri"/>
              <a:sym typeface="Calibri"/>
            </a:endParaRPr>
          </a:p>
          <a:p>
            <a:pPr indent="-863600" lvl="0" marL="457200" rtl="0" algn="l">
              <a:spcBef>
                <a:spcPts val="0"/>
              </a:spcBef>
              <a:spcAft>
                <a:spcPts val="0"/>
              </a:spcAft>
              <a:buSzPts val="10000"/>
              <a:buFont typeface="Calibri"/>
              <a:buChar char="-"/>
            </a:pPr>
            <a:r>
              <a:rPr lang="en-US" sz="10000">
                <a:latin typeface="Calibri"/>
                <a:ea typeface="Calibri"/>
                <a:cs typeface="Calibri"/>
                <a:sym typeface="Calibri"/>
              </a:rPr>
              <a:t>Demo of 2 person process</a:t>
            </a:r>
            <a:endParaRPr sz="10000">
              <a:latin typeface="Calibri"/>
              <a:ea typeface="Calibri"/>
              <a:cs typeface="Calibri"/>
              <a:sym typeface="Calibri"/>
            </a:endParaRPr>
          </a:p>
          <a:p>
            <a:pPr indent="-863600" lvl="0" marL="457200" rtl="0" algn="l">
              <a:spcBef>
                <a:spcPts val="0"/>
              </a:spcBef>
              <a:spcAft>
                <a:spcPts val="0"/>
              </a:spcAft>
              <a:buSzPts val="10000"/>
              <a:buFont typeface="Calibri"/>
              <a:buChar char="-"/>
            </a:pPr>
            <a:r>
              <a:rPr lang="en-US" sz="10000">
                <a:latin typeface="Calibri"/>
                <a:ea typeface="Calibri"/>
                <a:cs typeface="Calibri"/>
                <a:sym typeface="Calibri"/>
              </a:rPr>
              <a:t>Table with prototypes</a:t>
            </a:r>
            <a:endParaRPr sz="10000">
              <a:latin typeface="Calibri"/>
              <a:ea typeface="Calibri"/>
              <a:cs typeface="Calibri"/>
              <a:sym typeface="Calibri"/>
            </a:endParaRPr>
          </a:p>
          <a:p>
            <a:pPr indent="-863600" lvl="0" marL="457200" rtl="0" algn="l">
              <a:spcBef>
                <a:spcPts val="0"/>
              </a:spcBef>
              <a:spcAft>
                <a:spcPts val="0"/>
              </a:spcAft>
              <a:buSzPts val="10000"/>
              <a:buFont typeface="Calibri"/>
              <a:buChar char="-"/>
            </a:pPr>
            <a:r>
              <a:rPr lang="en-US" sz="10000">
                <a:latin typeface="Calibri"/>
                <a:ea typeface="Calibri"/>
                <a:cs typeface="Calibri"/>
                <a:sym typeface="Calibri"/>
              </a:rPr>
              <a:t>Bags (w/ water ?)</a:t>
            </a:r>
            <a:endParaRPr sz="10000">
              <a:latin typeface="Calibri"/>
              <a:ea typeface="Calibri"/>
              <a:cs typeface="Calibri"/>
              <a:sym typeface="Calibri"/>
            </a:endParaRPr>
          </a:p>
          <a:p>
            <a:pPr indent="-863600" lvl="0" marL="457200" rtl="0" algn="l">
              <a:spcBef>
                <a:spcPts val="0"/>
              </a:spcBef>
              <a:spcAft>
                <a:spcPts val="0"/>
              </a:spcAft>
              <a:buSzPts val="10000"/>
              <a:buFont typeface="Calibri"/>
              <a:buChar char="-"/>
            </a:pPr>
            <a:r>
              <a:rPr lang="en-US" sz="10000">
                <a:latin typeface="Calibri"/>
                <a:ea typeface="Calibri"/>
                <a:cs typeface="Calibri"/>
                <a:sym typeface="Calibri"/>
              </a:rPr>
              <a:t>Pipettor</a:t>
            </a:r>
            <a:endParaRPr sz="10000">
              <a:latin typeface="Calibri"/>
              <a:ea typeface="Calibri"/>
              <a:cs typeface="Calibri"/>
              <a:sym typeface="Calibri"/>
            </a:endParaRPr>
          </a:p>
          <a:p>
            <a:pPr indent="-863600" lvl="0" marL="457200" rtl="0" algn="l">
              <a:spcBef>
                <a:spcPts val="0"/>
              </a:spcBef>
              <a:spcAft>
                <a:spcPts val="0"/>
              </a:spcAft>
              <a:buSzPts val="10000"/>
              <a:buFont typeface="Calibri"/>
              <a:buChar char="-"/>
            </a:pPr>
            <a:r>
              <a:rPr lang="en-US" sz="10000">
                <a:latin typeface="Calibri"/>
                <a:ea typeface="Calibri"/>
                <a:cs typeface="Calibri"/>
                <a:sym typeface="Calibri"/>
              </a:rPr>
              <a:t>What to wear</a:t>
            </a:r>
            <a:endParaRPr sz="10000">
              <a:latin typeface="Calibri"/>
              <a:ea typeface="Calibri"/>
              <a:cs typeface="Calibri"/>
              <a:sym typeface="Calibri"/>
            </a:endParaRPr>
          </a:p>
          <a:p>
            <a:pPr indent="-863600" lvl="0" marL="457200" rtl="0" algn="l">
              <a:spcBef>
                <a:spcPts val="0"/>
              </a:spcBef>
              <a:spcAft>
                <a:spcPts val="0"/>
              </a:spcAft>
              <a:buSzPts val="10000"/>
              <a:buFont typeface="Calibri"/>
              <a:buChar char="-"/>
            </a:pPr>
            <a:r>
              <a:t/>
            </a:r>
            <a:endParaRPr sz="10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820520" y="25058012"/>
            <a:ext cx="2120455" cy="451519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0" name="Google Shape;200;p1"/>
          <p:cNvGraphicFramePr/>
          <p:nvPr/>
        </p:nvGraphicFramePr>
        <p:xfrm>
          <a:off x="24777838" y="55361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{5F44AC5A-AF93-4EAA-9460-3870617AAB61}</a:tableStyleId>
              </a:tblPr>
              <a:tblGrid>
                <a:gridCol w="2795475"/>
                <a:gridCol w="1536250"/>
                <a:gridCol w="1536250"/>
                <a:gridCol w="1536250"/>
                <a:gridCol w="1536250"/>
              </a:tblGrid>
              <a:tr h="171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/>
                        <a:t>Totals</a:t>
                      </a:r>
                      <a:endParaRPr sz="2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742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/>
                        <a:t>Average</a:t>
                      </a:r>
                      <a:endParaRPr sz="2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/>
                        <a:t>Std. Dev.</a:t>
                      </a:r>
                      <a:endParaRPr sz="2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/>
                        <a:t>Median</a:t>
                      </a:r>
                      <a:endParaRPr sz="2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/>
                        <a:t>Range</a:t>
                      </a:r>
                      <a:endParaRPr sz="2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/>
                        <a:t>2-Person</a:t>
                      </a:r>
                      <a:endParaRPr sz="2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/>
                        <a:t>27.70</a:t>
                      </a:r>
                      <a:endParaRPr sz="2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/>
                        <a:t>2.67</a:t>
                      </a:r>
                      <a:endParaRPr sz="2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/>
                        <a:t>27.05</a:t>
                      </a:r>
                      <a:endParaRPr sz="2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/>
                        <a:t>10.37</a:t>
                      </a:r>
                      <a:endParaRPr sz="2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/>
                        <a:t>Wedge-Squeezer</a:t>
                      </a:r>
                      <a:endParaRPr sz="2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/>
                        <a:t>30.86</a:t>
                      </a:r>
                      <a:endParaRPr sz="2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/>
                        <a:t>2.95</a:t>
                      </a:r>
                      <a:endParaRPr sz="2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/>
                        <a:t>30.99</a:t>
                      </a:r>
                      <a:endParaRPr sz="2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/>
                        <a:t>12.23</a:t>
                      </a:r>
                      <a:endParaRPr sz="26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01" name="Google Shape;201;p1"/>
          <p:cNvGraphicFramePr/>
          <p:nvPr/>
        </p:nvGraphicFramePr>
        <p:xfrm>
          <a:off x="24777850" y="8012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{5F44AC5A-AF93-4EAA-9460-3870617AAB61}</a:tableStyleId>
              </a:tblPr>
              <a:tblGrid>
                <a:gridCol w="961575"/>
                <a:gridCol w="1411850"/>
                <a:gridCol w="1068450"/>
                <a:gridCol w="526575"/>
                <a:gridCol w="1175250"/>
                <a:gridCol w="526575"/>
                <a:gridCol w="1366050"/>
                <a:gridCol w="526575"/>
                <a:gridCol w="382850"/>
                <a:gridCol w="1152375"/>
                <a:gridCol w="1022625"/>
              </a:tblGrid>
              <a:tr h="6487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</a:rPr>
                        <a:t>Process Step/Input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DB3E2"/>
                    </a:solidFill>
                    <a:extLst>
                      <a:ext uri="http://customooxmlschemas.google.com/">
                        <go:slidesCustomData xmlns:go="http://customooxmlschemas.google.com/" cellId="201: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</a:rPr>
                        <a:t>Potential Failure Mode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DB3E2"/>
                    </a:solidFill>
                    <a:extLst>
                      <a:ext uri="http://customooxmlschemas.google.com/">
                        <go:slidesCustomData xmlns:go="http://customooxmlschemas.google.com/" cellId="201:0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</a:rPr>
                        <a:t>Potential Failure Effects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DB3E2"/>
                    </a:solidFill>
                    <a:extLst>
                      <a:ext uri="http://customooxmlschemas.google.com/">
                        <go:slidesCustomData xmlns:go="http://customooxmlschemas.google.com/" cellId="201:0:2"/>
                      </a:ext>
                    </a:extLst>
                  </a:tcPr>
                </a:tc>
                <a:tc rowSpan="6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</a:rPr>
                        <a:t>SEVERITY (1 - 5)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48DD4"/>
                    </a:solidFill>
                    <a:extLst>
                      <a:ext uri="http://customooxmlschemas.google.com/">
                        <go:slidesCustomData xmlns:go="http://customooxmlschemas.google.com/" cellId="201:0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</a:rPr>
                        <a:t>Potential Causes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DB3E2"/>
                    </a:solidFill>
                    <a:extLst>
                      <a:ext uri="http://customooxmlschemas.google.com/">
                        <go:slidesCustomData xmlns:go="http://customooxmlschemas.google.com/" cellId="201:0:4"/>
                      </a:ext>
                    </a:extLst>
                  </a:tcPr>
                </a:tc>
                <a:tc rowSpan="6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</a:rPr>
                        <a:t>OCCURRENCE (1 - 5)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48DD4"/>
                    </a:solidFill>
                    <a:extLst>
                      <a:ext uri="http://customooxmlschemas.google.com/">
                        <go:slidesCustomData xmlns:go="http://customooxmlschemas.google.com/" cellId="201:0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</a:rPr>
                        <a:t>Current Controls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DB3E2"/>
                    </a:solidFill>
                    <a:extLst>
                      <a:ext uri="http://customooxmlschemas.google.com/">
                        <go:slidesCustomData xmlns:go="http://customooxmlschemas.google.com/" cellId="201:0:6"/>
                      </a:ext>
                    </a:extLst>
                  </a:tcPr>
                </a:tc>
                <a:tc rowSpan="6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</a:rPr>
                        <a:t>DETECTION (1 - 5)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48DD4"/>
                    </a:solidFill>
                    <a:extLst>
                      <a:ext uri="http://customooxmlschemas.google.com/">
                        <go:slidesCustomData xmlns:go="http://customooxmlschemas.google.com/" cellId="201:0:7"/>
                      </a:ext>
                    </a:extLst>
                  </a:tcPr>
                </a:tc>
                <a:tc rowSpan="6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</a:rPr>
                        <a:t>RPN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48DD4"/>
                    </a:solidFill>
                    <a:extLst>
                      <a:ext uri="http://customooxmlschemas.google.com/">
                        <go:slidesCustomData xmlns:go="http://customooxmlschemas.google.com/" cellId="201:0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</a:rPr>
                        <a:t>Action Recommended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DB3E2"/>
                    </a:solidFill>
                    <a:extLst>
                      <a:ext uri="http://customooxmlschemas.google.com/">
                        <go:slidesCustomData xmlns:go="http://customooxmlschemas.google.com/" cellId="201:0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rgbClr val="FFFFFF"/>
                          </a:solidFill>
                        </a:rPr>
                        <a:t>Resp.</a:t>
                      </a:r>
                      <a:endParaRPr b="1" sz="12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DB3E2"/>
                    </a:solidFill>
                    <a:extLst>
                      <a:ext uri="http://customooxmlschemas.google.com/">
                        <go:slidesCustomData xmlns:go="http://customooxmlschemas.google.com/" cellId="201:0:10"/>
                      </a:ext>
                    </a:extLst>
                  </a:tcPr>
                </a:tc>
              </a:tr>
              <a:tr h="683800">
                <a:tc rowSpan="5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What is the process step or feature under investigation?</a:t>
                      </a:r>
                      <a:endParaRPr sz="10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  <a:extLst>
                      <a:ext uri="http://customooxmlschemas.google.com/">
                        <go:slidesCustomData xmlns:go="http://customooxmlschemas.google.com/" cellId="201:1:0"/>
                      </a:ext>
                    </a:extLst>
                  </a:tcPr>
                </a:tc>
                <a:tc rowSpan="5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In what ways could the step or feature go wrong?</a:t>
                      </a:r>
                      <a:endParaRPr sz="10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  <a:extLst>
                      <a:ext uri="http://customooxmlschemas.google.com/">
                        <go:slidesCustomData xmlns:go="http://customooxmlschemas.google.com/" cellId="201:1:1"/>
                      </a:ext>
                    </a:extLst>
                  </a:tcPr>
                </a:tc>
                <a:tc rowSpan="5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What is the impact on the customer if this failure is not prevented or corrected?</a:t>
                      </a:r>
                      <a:endParaRPr sz="10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  <a:extLst>
                      <a:ext uri="http://customooxmlschemas.google.com/">
                        <go:slidesCustomData xmlns:go="http://customooxmlschemas.google.com/" cellId="201:1:2"/>
                      </a:ext>
                    </a:extLst>
                  </a:tcPr>
                </a:tc>
                <a:tc vMerge="1"/>
                <a:tc rowSpan="5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What causes the step or feature to go wrong? (how could it occur?)</a:t>
                      </a:r>
                      <a:endParaRPr sz="10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  <a:extLst>
                      <a:ext uri="http://customooxmlschemas.google.com/">
                        <go:slidesCustomData xmlns:go="http://customooxmlschemas.google.com/" cellId="201:1:4"/>
                      </a:ext>
                    </a:extLst>
                  </a:tcPr>
                </a:tc>
                <a:tc vMerge="1"/>
                <a:tc rowSpan="5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What controls exist that either prevent or detect the failure?</a:t>
                      </a:r>
                      <a:endParaRPr sz="10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  <a:extLst>
                      <a:ext uri="http://customooxmlschemas.google.com/">
                        <go:slidesCustomData xmlns:go="http://customooxmlschemas.google.com/" cellId="201:1:6"/>
                      </a:ext>
                    </a:extLst>
                  </a:tcPr>
                </a:tc>
                <a:tc vMerge="1"/>
                <a:tc vMerge="1"/>
                <a:tc rowSpan="5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What are the recommended actions for reducing the occurrence of the cause or improving detection?</a:t>
                      </a:r>
                      <a:endParaRPr sz="10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  <a:extLst>
                      <a:ext uri="http://customooxmlschemas.google.com/">
                        <go:slidesCustomData xmlns:go="http://customooxmlschemas.google.com/" cellId="201:1:9"/>
                      </a:ext>
                    </a:extLst>
                  </a:tcPr>
                </a:tc>
                <a:tc rowSpan="5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Who is responsible for making sure the actions are completed?</a:t>
                      </a:r>
                      <a:endParaRPr sz="10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BE5F1"/>
                    </a:solidFill>
                    <a:extLst>
                      <a:ext uri="http://customooxmlschemas.google.com/">
                        <go:slidesCustomData xmlns:go="http://customooxmlschemas.google.com/" cellId="201:1:10"/>
                      </a:ext>
                    </a:extLst>
                  </a:tcPr>
                </a:tc>
              </a:tr>
              <a:tr h="226425"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</a:tr>
              <a:tr h="226425"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</a:tr>
              <a:tr h="226425"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</a:tr>
              <a:tr h="127350"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  <a:tc vMerge="1"/>
              </a:tr>
              <a:tr h="983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Storage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Degradation, extra stresses on device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6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Unusable or unreliable device long-term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6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3</a:t>
                      </a:r>
                      <a:endParaRPr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6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Incorrect storage conditions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6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6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Visual observation, standard storage conditions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6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6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12</a:t>
                      </a:r>
                      <a:endParaRPr b="1"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6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Outline specific storage guidelines, review regularly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6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Millileaders team (creating guidelines), MPS leaders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6:10"/>
                      </a:ext>
                    </a:extLst>
                  </a:tcPr>
                </a:tc>
              </a:tr>
              <a:tr h="1151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Setup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7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Incorrect assembly, damaging parts during setup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7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Misuse/damage to device, lead to misuse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7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3</a:t>
                      </a:r>
                      <a:endParaRPr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7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Inexperienced operator, damaged parts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7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7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Verbal/written directions for assembly; reinforcements at weak points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7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7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12</a:t>
                      </a:r>
                      <a:endParaRPr b="1"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7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Make inspection a regular part of assembly each time the device is used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7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MPS leaders &amp; technicians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7:10"/>
                      </a:ext>
                    </a:extLst>
                  </a:tcPr>
                </a:tc>
              </a:tr>
              <a:tr h="983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Bag placement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8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Damage to device b/c of bag weight, misplacement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8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Spills, contamination damage/misuse of device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8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8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Inexperienced operator, damaged parts, unsual bag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8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8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Verbal/written directions for assembly; visual bag placement guidelines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8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</a:t>
                      </a:r>
                      <a:endParaRPr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8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4</a:t>
                      </a:r>
                      <a:endParaRPr b="1"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8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Ensure technicians are experienced with handling bags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8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MPS leaders &amp; technicians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8:10"/>
                      </a:ext>
                    </a:extLst>
                  </a:tcPr>
                </a:tc>
              </a:tr>
              <a:tr h="1151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Pressing bag/pipetting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9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Spill/contamination, strains on device when liquid is displaced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9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Spills, contamination, damage/misuse of device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9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3</a:t>
                      </a:r>
                      <a:endParaRPr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9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Inexperienced operator, unusual bag and/or sample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9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9:5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Verbal/written directions for assembly; design limits active fluid displacement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9:6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</a:t>
                      </a:r>
                      <a:endParaRPr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9:7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/>
                        <a:t>6</a:t>
                      </a:r>
                      <a:endParaRPr b="1" sz="1200"/>
                    </a:p>
                  </a:txBody>
                  <a:tcPr marT="91425" marB="91425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9:8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Transparent polyarbonate faces facilitate visual detection of potential overflow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9:9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Millileaders team</a:t>
                      </a:r>
                      <a:endParaRPr sz="1200"/>
                    </a:p>
                  </a:txBody>
                  <a:tcPr marT="91425" marB="91425" marR="28575" marL="2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201:9:10"/>
                      </a:ext>
                    </a:extLst>
                  </a:tcPr>
                </a:tc>
              </a:tr>
            </a:tbl>
          </a:graphicData>
        </a:graphic>
      </p:graphicFrame>
      <p:pic>
        <p:nvPicPr>
          <p:cNvPr id="202" name="Google Shape;202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700075" y="25090861"/>
            <a:ext cx="2120455" cy="44494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p1"/>
          <p:cNvGrpSpPr/>
          <p:nvPr/>
        </p:nvGrpSpPr>
        <p:grpSpPr>
          <a:xfrm>
            <a:off x="13529812" y="10469917"/>
            <a:ext cx="10197063" cy="5277954"/>
            <a:chOff x="1337108" y="19095015"/>
            <a:chExt cx="11610000" cy="9673669"/>
          </a:xfrm>
        </p:grpSpPr>
        <p:sp>
          <p:nvSpPr>
            <p:cNvPr id="204" name="Google Shape;204;p1"/>
            <p:cNvSpPr/>
            <p:nvPr/>
          </p:nvSpPr>
          <p:spPr>
            <a:xfrm>
              <a:off x="1337108" y="19464484"/>
              <a:ext cx="11610000" cy="9304200"/>
            </a:xfrm>
            <a:prstGeom prst="rect">
              <a:avLst/>
            </a:prstGeom>
            <a:solidFill>
              <a:schemeClr val="lt1"/>
            </a:solidFill>
            <a:ln cap="flat" cmpd="sng" w="762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Krub Medium"/>
                <a:ea typeface="Krub Medium"/>
                <a:cs typeface="Krub Medium"/>
                <a:sym typeface="Krub Medium"/>
              </a:endParaRPr>
            </a:p>
          </p:txBody>
        </p:sp>
        <p:sp>
          <p:nvSpPr>
            <p:cNvPr id="205" name="Google Shape;205;p1"/>
            <p:cNvSpPr txBox="1"/>
            <p:nvPr/>
          </p:nvSpPr>
          <p:spPr>
            <a:xfrm>
              <a:off x="2900726" y="19095015"/>
              <a:ext cx="8535300" cy="1692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674EA7"/>
                  </a:solidFill>
                </a:rPr>
                <a:t>Old Process</a:t>
              </a:r>
              <a:endParaRPr>
                <a:solidFill>
                  <a:srgbClr val="674EA7"/>
                </a:solidFill>
              </a:endParaRPr>
            </a:p>
          </p:txBody>
        </p:sp>
      </p:grpSp>
      <p:pic>
        <p:nvPicPr>
          <p:cNvPr id="206" name="Google Shape;206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782724" y="11244675"/>
            <a:ext cx="9691244" cy="3208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"/>
          <p:cNvSpPr txBox="1"/>
          <p:nvPr/>
        </p:nvSpPr>
        <p:spPr>
          <a:xfrm>
            <a:off x="13677900" y="14453025"/>
            <a:ext cx="2347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One technician uses two hands to hold the bag while the other technician holds a pipette.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"/>
          <p:cNvSpPr txBox="1"/>
          <p:nvPr/>
        </p:nvSpPr>
        <p:spPr>
          <a:xfrm>
            <a:off x="17792700" y="14453025"/>
            <a:ext cx="2347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The technician holding the bag squeezes the bag in order to raise the water level. At this point the second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technician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pipettes the fluid.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"/>
          <p:cNvSpPr txBox="1"/>
          <p:nvPr/>
        </p:nvSpPr>
        <p:spPr>
          <a:xfrm>
            <a:off x="21285275" y="14345325"/>
            <a:ext cx="23475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The technician dispenses the fluid into an assay tray for further testing. The bag is resealed and this whole process is completed for every bag.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007513" y="15274225"/>
            <a:ext cx="2632380" cy="359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399298" y="15274225"/>
            <a:ext cx="2955791" cy="359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365125" y="15359157"/>
            <a:ext cx="2632375" cy="3420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3553" y="16093862"/>
            <a:ext cx="3398750" cy="1950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167435" y="19741560"/>
            <a:ext cx="3551000" cy="3128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0232124" y="26588111"/>
            <a:ext cx="4015578" cy="26846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6" name="Google Shape;216;p1"/>
          <p:cNvGrpSpPr/>
          <p:nvPr/>
        </p:nvGrpSpPr>
        <p:grpSpPr>
          <a:xfrm>
            <a:off x="13529812" y="15903467"/>
            <a:ext cx="10197063" cy="5277954"/>
            <a:chOff x="-11538838" y="14430292"/>
            <a:chExt cx="10197063" cy="5277954"/>
          </a:xfrm>
        </p:grpSpPr>
        <p:grpSp>
          <p:nvGrpSpPr>
            <p:cNvPr id="217" name="Google Shape;217;p1"/>
            <p:cNvGrpSpPr/>
            <p:nvPr/>
          </p:nvGrpSpPr>
          <p:grpSpPr>
            <a:xfrm>
              <a:off x="-11538838" y="14430292"/>
              <a:ext cx="10197063" cy="5277954"/>
              <a:chOff x="1337108" y="19095015"/>
              <a:chExt cx="11610000" cy="9673669"/>
            </a:xfrm>
          </p:grpSpPr>
          <p:sp>
            <p:nvSpPr>
              <p:cNvPr id="218" name="Google Shape;218;p1"/>
              <p:cNvSpPr/>
              <p:nvPr/>
            </p:nvSpPr>
            <p:spPr>
              <a:xfrm>
                <a:off x="1337108" y="19464484"/>
                <a:ext cx="11610000" cy="9304200"/>
              </a:xfrm>
              <a:prstGeom prst="rect">
                <a:avLst/>
              </a:prstGeom>
              <a:solidFill>
                <a:schemeClr val="lt1"/>
              </a:solidFill>
              <a:ln cap="flat" cmpd="sng" w="762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t/>
                </a:r>
                <a:endParaRPr sz="3600">
                  <a:solidFill>
                    <a:schemeClr val="dk1"/>
                  </a:solidFill>
                  <a:latin typeface="Krub Medium"/>
                  <a:ea typeface="Krub Medium"/>
                  <a:cs typeface="Krub Medium"/>
                  <a:sym typeface="Krub Medium"/>
                </a:endParaRPr>
              </a:p>
            </p:txBody>
          </p:sp>
          <p:sp>
            <p:nvSpPr>
              <p:cNvPr id="219" name="Google Shape;219;p1"/>
              <p:cNvSpPr txBox="1"/>
              <p:nvPr/>
            </p:nvSpPr>
            <p:spPr>
              <a:xfrm>
                <a:off x="2900726" y="19095015"/>
                <a:ext cx="8535300" cy="1692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400">
                    <a:solidFill>
                      <a:srgbClr val="674EA7"/>
                    </a:solidFill>
                  </a:rPr>
                  <a:t>New </a:t>
                </a:r>
                <a:r>
                  <a:rPr lang="en-US" sz="5400">
                    <a:solidFill>
                      <a:srgbClr val="674EA7"/>
                    </a:solidFill>
                  </a:rPr>
                  <a:t>Process</a:t>
                </a:r>
                <a:endParaRPr>
                  <a:solidFill>
                    <a:srgbClr val="674EA7"/>
                  </a:solidFill>
                </a:endParaRPr>
              </a:p>
            </p:txBody>
          </p:sp>
        </p:grpSp>
        <p:pic>
          <p:nvPicPr>
            <p:cNvPr id="220" name="Google Shape;220;p1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-10785375" y="15568575"/>
              <a:ext cx="1350957" cy="22003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1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-7111935" y="15563833"/>
              <a:ext cx="1343237" cy="22098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1"/>
            <p:cNvPicPr preferRelativeResize="0"/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-3193038" y="15554346"/>
              <a:ext cx="1350957" cy="2228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Google Shape;223;p1"/>
            <p:cNvSpPr txBox="1"/>
            <p:nvPr/>
          </p:nvSpPr>
          <p:spPr>
            <a:xfrm>
              <a:off x="-11300175" y="18202275"/>
              <a:ext cx="23475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A technician opens the device by removing the removable plate, and leans an open bag against the back </a:t>
              </a: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plate.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"/>
            <p:cNvSpPr txBox="1"/>
            <p:nvPr/>
          </p:nvSpPr>
          <p:spPr>
            <a:xfrm>
              <a:off x="-7614062" y="18202275"/>
              <a:ext cx="23475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The technician reinserts the removable plate to secure the bag in place.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"/>
            <p:cNvSpPr txBox="1"/>
            <p:nvPr/>
          </p:nvSpPr>
          <p:spPr>
            <a:xfrm>
              <a:off x="-3927937" y="18094575"/>
              <a:ext cx="2347500" cy="126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Calibri"/>
                  <a:ea typeface="Calibri"/>
                  <a:cs typeface="Calibri"/>
                  <a:sym typeface="Calibri"/>
                </a:rPr>
                <a:t>The technician uses one hand to push water up from the base of the bag, and uses the other hand to get a pipette sample.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" name="Google Shape;226;p1"/>
          <p:cNvGrpSpPr/>
          <p:nvPr/>
        </p:nvGrpSpPr>
        <p:grpSpPr>
          <a:xfrm>
            <a:off x="-11438050" y="8789779"/>
            <a:ext cx="10197063" cy="5425966"/>
            <a:chOff x="914402" y="19144113"/>
            <a:chExt cx="11610000" cy="9944953"/>
          </a:xfrm>
        </p:grpSpPr>
        <p:sp>
          <p:nvSpPr>
            <p:cNvPr id="227" name="Google Shape;227;p1"/>
            <p:cNvSpPr/>
            <p:nvPr/>
          </p:nvSpPr>
          <p:spPr>
            <a:xfrm>
              <a:off x="914402" y="19784865"/>
              <a:ext cx="11610000" cy="9304200"/>
            </a:xfrm>
            <a:prstGeom prst="rect">
              <a:avLst/>
            </a:prstGeom>
            <a:solidFill>
              <a:schemeClr val="lt1"/>
            </a:solidFill>
            <a:ln cap="flat" cmpd="sng" w="762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Krub Medium"/>
                <a:ea typeface="Krub Medium"/>
                <a:cs typeface="Krub Medium"/>
                <a:sym typeface="Krub Medium"/>
              </a:endParaRPr>
            </a:p>
          </p:txBody>
        </p:sp>
        <p:sp>
          <p:nvSpPr>
            <p:cNvPr id="228" name="Google Shape;228;p1"/>
            <p:cNvSpPr txBox="1"/>
            <p:nvPr/>
          </p:nvSpPr>
          <p:spPr>
            <a:xfrm>
              <a:off x="2390109" y="19144113"/>
              <a:ext cx="8535300" cy="1692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674EA7"/>
                  </a:solidFill>
                </a:rPr>
                <a:t>Requirements</a:t>
              </a:r>
              <a:endParaRPr>
                <a:solidFill>
                  <a:srgbClr val="674EA7"/>
                </a:solidFill>
              </a:endParaRPr>
            </a:p>
          </p:txBody>
        </p:sp>
      </p:grpSp>
      <p:pic>
        <p:nvPicPr>
          <p:cNvPr id="229" name="Google Shape;229;p1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-10515600" y="9695813"/>
            <a:ext cx="7924800" cy="427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3928198" y="28857425"/>
            <a:ext cx="5627000" cy="250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"/>
          <p:cNvSpPr txBox="1"/>
          <p:nvPr/>
        </p:nvSpPr>
        <p:spPr>
          <a:xfrm>
            <a:off x="14049875" y="28026125"/>
            <a:ext cx="3136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(Placeholder)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Exploded view to show how pieces assemble together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"/>
          <p:cNvSpPr txBox="1"/>
          <p:nvPr/>
        </p:nvSpPr>
        <p:spPr>
          <a:xfrm>
            <a:off x="13782725" y="16564375"/>
            <a:ext cx="172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Better pictures later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"/>
          <p:cNvSpPr/>
          <p:nvPr/>
        </p:nvSpPr>
        <p:spPr>
          <a:xfrm>
            <a:off x="38184150" y="11985525"/>
            <a:ext cx="4460100" cy="3837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FEA/strength Type analysis will really round things off nicely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"/>
          <p:cNvSpPr/>
          <p:nvPr/>
        </p:nvSpPr>
        <p:spPr>
          <a:xfrm>
            <a:off x="36734250" y="6774325"/>
            <a:ext cx="4460100" cy="3837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Time Savings, maybe some simple graphics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5" name="Google Shape;235;p1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37032300" y="8973950"/>
            <a:ext cx="5019675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32182075" y="17583353"/>
            <a:ext cx="2816649" cy="1477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"/>
          <p:cNvSpPr txBox="1"/>
          <p:nvPr/>
        </p:nvSpPr>
        <p:spPr>
          <a:xfrm rot="-1380603">
            <a:off x="-9863285" y="-43705"/>
            <a:ext cx="12605762" cy="32632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Old stuff but might be useful so it’s still here</a:t>
            </a:r>
            <a:endParaRPr sz="10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2012-08-24T00:53:15Z</dcterms:created>
</cp:coreProperties>
</file>