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2918400" cx="43891200"/>
  <p:notesSz cx="6858000" cy="9144000"/>
  <p:embeddedFontLst>
    <p:embeddedFont>
      <p:font typeface="Encode Sans"/>
      <p:regular r:id="rId7"/>
      <p:bold r:id="rId8"/>
    </p:embeddedFont>
    <p:embeddedFont>
      <p:font typeface="Quattrocento Sans"/>
      <p:regular r:id="rId9"/>
      <p:bold r:id="rId10"/>
      <p:italic r:id="rId11"/>
      <p:boldItalic r:id="rId12"/>
    </p:embeddedFon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84">
          <p15:clr>
            <a:srgbClr val="FBAE40"/>
          </p15:clr>
        </p15:guide>
        <p15:guide id="2" pos="22872">
          <p15:clr>
            <a:srgbClr val="FBAE40"/>
          </p15:clr>
        </p15:guide>
        <p15:guide id="3" pos="4056">
          <p15:clr>
            <a:srgbClr val="FBAE40"/>
          </p15:clr>
        </p15:guide>
        <p15:guide id="4" orient="horz" pos="960">
          <p15:clr>
            <a:srgbClr val="FBAE40"/>
          </p15:clr>
        </p15:guide>
        <p15:guide id="5" orient="horz" pos="3072">
          <p15:clr>
            <a:srgbClr val="FBAE40"/>
          </p15:clr>
        </p15:guide>
        <p15:guide id="6" orient="horz" pos="2500">
          <p15:clr>
            <a:srgbClr val="FBAE40"/>
          </p15:clr>
        </p15:guide>
        <p15:guide id="7" orient="horz" pos="19992">
          <p15:clr>
            <a:srgbClr val="FBAE40"/>
          </p15:clr>
        </p15:guide>
        <p15:guide id="8" pos="744">
          <p15:clr>
            <a:srgbClr val="FBAE40"/>
          </p15:clr>
        </p15:guide>
        <p15:guide id="9" pos="6168">
          <p15:clr>
            <a:srgbClr val="FBAE40"/>
          </p15:clr>
        </p15:guide>
        <p15:guide id="10" orient="horz" pos="19104">
          <p15:clr>
            <a:srgbClr val="FBAE40"/>
          </p15:clr>
        </p15:guide>
      </p15:sldGuideLst>
    </p:ext>
    <p:ext uri="http://customooxmlschemas.google.com/">
      <go:slidesCustomData xmlns:go="http://customooxmlschemas.google.com/" r:id="rId17" roundtripDataSignature="AMtx7mjqwbXfxYpffVrQa2zMbhRUXDwF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84" orient="horz"/>
        <p:guide pos="22872"/>
        <p:guide pos="4056"/>
        <p:guide pos="960" orient="horz"/>
        <p:guide pos="3072" orient="horz"/>
        <p:guide pos="2500" orient="horz"/>
        <p:guide pos="19992" orient="horz"/>
        <p:guide pos="744"/>
        <p:guide pos="6168"/>
        <p:guide pos="1910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attrocentoSans-italic.fntdata"/><Relationship Id="rId10" Type="http://schemas.openxmlformats.org/officeDocument/2006/relationships/font" Target="fonts/QuattrocentoSans-bold.fntdata"/><Relationship Id="rId13" Type="http://schemas.openxmlformats.org/officeDocument/2006/relationships/font" Target="fonts/OpenSans-regular.fntdata"/><Relationship Id="rId12" Type="http://schemas.openxmlformats.org/officeDocument/2006/relationships/font" Target="fonts/Quattrocento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QuattrocentoSans-regular.fntdata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ncodeSans-regular.fntdata"/><Relationship Id="rId8" Type="http://schemas.openxmlformats.org/officeDocument/2006/relationships/font" Target="fonts/Encode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2c712aa6d3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g12c712aa6d3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g12c712aa6d3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0" y="0"/>
            <a:ext cx="43891200" cy="5943600"/>
          </a:xfrm>
          <a:prstGeom prst="rect">
            <a:avLst/>
          </a:prstGeom>
          <a:solidFill>
            <a:srgbClr val="33006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"/>
          <p:cNvSpPr/>
          <p:nvPr/>
        </p:nvSpPr>
        <p:spPr>
          <a:xfrm>
            <a:off x="0" y="29260800"/>
            <a:ext cx="43891200" cy="36576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8" name="Google Shape;1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03200" y="31042708"/>
            <a:ext cx="55880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3">
            <a:alphaModFix/>
          </a:blip>
          <a:srcRect b="0" l="0" r="86322" t="0"/>
          <a:stretch/>
        </p:blipFill>
        <p:spPr>
          <a:xfrm>
            <a:off x="-101601" y="1070649"/>
            <a:ext cx="6021138" cy="381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600" y="29972000"/>
            <a:ext cx="7485763" cy="212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0" y="0"/>
            <a:ext cx="43891200" cy="5943600"/>
          </a:xfrm>
          <a:prstGeom prst="rect">
            <a:avLst/>
          </a:prstGeom>
          <a:solidFill>
            <a:srgbClr val="33006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7"/>
          <p:cNvSpPr/>
          <p:nvPr/>
        </p:nvSpPr>
        <p:spPr>
          <a:xfrm>
            <a:off x="0" y="29260800"/>
            <a:ext cx="43891200" cy="36576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4" name="Google Shape;2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03200" y="31042708"/>
            <a:ext cx="55880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601" y="1070649"/>
            <a:ext cx="44019216" cy="381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/>
          <p:nvPr/>
        </p:nvSpPr>
        <p:spPr>
          <a:xfrm>
            <a:off x="38912800" y="1231900"/>
            <a:ext cx="4978400" cy="33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00"/>
              <a:buFont typeface="Arial"/>
              <a:buNone/>
            </a:pPr>
            <a:r>
              <a:rPr b="1" i="1" lang="en-US" sz="2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600" y="29972000"/>
            <a:ext cx="7485763" cy="212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2c712aa6d3_2_99"/>
          <p:cNvSpPr txBox="1"/>
          <p:nvPr>
            <p:ph type="ctrTitle"/>
          </p:nvPr>
        </p:nvSpPr>
        <p:spPr>
          <a:xfrm>
            <a:off x="1496200" y="4765280"/>
            <a:ext cx="40899000" cy="1313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9pPr>
          </a:lstStyle>
          <a:p/>
        </p:txBody>
      </p:sp>
      <p:sp>
        <p:nvSpPr>
          <p:cNvPr id="30" name="Google Shape;30;g12c712aa6d3_2_99"/>
          <p:cNvSpPr txBox="1"/>
          <p:nvPr>
            <p:ph idx="1" type="subTitle"/>
          </p:nvPr>
        </p:nvSpPr>
        <p:spPr>
          <a:xfrm>
            <a:off x="1496160" y="18138400"/>
            <a:ext cx="40899000" cy="50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4900"/>
              <a:buNone/>
              <a:defRPr sz="14900"/>
            </a:lvl1pPr>
            <a:lvl2pPr lvl="1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900"/>
              <a:buNone/>
              <a:defRPr sz="14900"/>
            </a:lvl2pPr>
            <a:lvl3pPr lvl="2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900"/>
              <a:buNone/>
              <a:defRPr sz="14900"/>
            </a:lvl3pPr>
            <a:lvl4pPr lvl="3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900"/>
              <a:buNone/>
              <a:defRPr sz="14900"/>
            </a:lvl4pPr>
            <a:lvl5pPr lvl="4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900"/>
              <a:buNone/>
              <a:defRPr sz="14900"/>
            </a:lvl5pPr>
            <a:lvl6pPr lvl="5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900"/>
              <a:buNone/>
              <a:defRPr sz="14900"/>
            </a:lvl6pPr>
            <a:lvl7pPr lvl="6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900"/>
              <a:buNone/>
              <a:defRPr sz="14900"/>
            </a:lvl7pPr>
            <a:lvl8pPr lvl="7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900"/>
              <a:buNone/>
              <a:defRPr sz="14900"/>
            </a:lvl8pPr>
            <a:lvl9pPr lvl="8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/>
        </p:txBody>
      </p:sp>
      <p:sp>
        <p:nvSpPr>
          <p:cNvPr id="31" name="Google Shape;31;g12c712aa6d3_2_99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c712aa6d3_2_103"/>
          <p:cNvSpPr txBox="1"/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12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g12c712aa6d3_2_103"/>
          <p:cNvSpPr txBox="1"/>
          <p:nvPr>
            <p:ph idx="1" type="body"/>
          </p:nvPr>
        </p:nvSpPr>
        <p:spPr>
          <a:xfrm>
            <a:off x="1496160" y="7375840"/>
            <a:ext cx="19199400" cy="2186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704850" lvl="0" marL="457200" rtl="0">
              <a:spcBef>
                <a:spcPts val="4800"/>
              </a:spcBef>
              <a:spcAft>
                <a:spcPts val="0"/>
              </a:spcAft>
              <a:buSzPts val="7500"/>
              <a:buChar char="•"/>
              <a:defRPr sz="7500"/>
            </a:lvl1pPr>
            <a:lvl2pPr indent="-635000" lvl="1" marL="9144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2pPr>
            <a:lvl3pPr indent="-635000" lvl="2" marL="13716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3pPr>
            <a:lvl4pPr indent="-635000" lvl="3" marL="18288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4pPr>
            <a:lvl5pPr indent="-635000" lvl="4" marL="22860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5pPr>
            <a:lvl6pPr indent="-635000" lvl="5" marL="27432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6pPr>
            <a:lvl7pPr indent="-635000" lvl="6" marL="32004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7pPr>
            <a:lvl8pPr indent="-635000" lvl="7" marL="36576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8pPr>
            <a:lvl9pPr indent="-635000" lvl="8" marL="41148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9pPr>
          </a:lstStyle>
          <a:p/>
        </p:txBody>
      </p:sp>
      <p:sp>
        <p:nvSpPr>
          <p:cNvPr id="35" name="Google Shape;35;g12c712aa6d3_2_103"/>
          <p:cNvSpPr txBox="1"/>
          <p:nvPr>
            <p:ph idx="2" type="body"/>
          </p:nvPr>
        </p:nvSpPr>
        <p:spPr>
          <a:xfrm>
            <a:off x="23195520" y="7375840"/>
            <a:ext cx="19199400" cy="2186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704850" lvl="0" marL="457200" rtl="0">
              <a:spcBef>
                <a:spcPts val="4800"/>
              </a:spcBef>
              <a:spcAft>
                <a:spcPts val="0"/>
              </a:spcAft>
              <a:buSzPts val="7500"/>
              <a:buChar char="•"/>
              <a:defRPr sz="7500"/>
            </a:lvl1pPr>
            <a:lvl2pPr indent="-635000" lvl="1" marL="9144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2pPr>
            <a:lvl3pPr indent="-635000" lvl="2" marL="13716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3pPr>
            <a:lvl4pPr indent="-635000" lvl="3" marL="18288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4pPr>
            <a:lvl5pPr indent="-635000" lvl="4" marL="22860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5pPr>
            <a:lvl6pPr indent="-635000" lvl="5" marL="27432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6pPr>
            <a:lvl7pPr indent="-635000" lvl="6" marL="32004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7pPr>
            <a:lvl8pPr indent="-635000" lvl="7" marL="36576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8pPr>
            <a:lvl9pPr indent="-635000" lvl="8" marL="4114800" rtl="0">
              <a:spcBef>
                <a:spcPts val="2400"/>
              </a:spcBef>
              <a:spcAft>
                <a:spcPts val="0"/>
              </a:spcAft>
              <a:buSzPts val="6400"/>
              <a:buChar char="•"/>
              <a:defRPr sz="6400"/>
            </a:lvl9pPr>
          </a:lstStyle>
          <a:p/>
        </p:txBody>
      </p:sp>
      <p:sp>
        <p:nvSpPr>
          <p:cNvPr id="36" name="Google Shape;36;g12c712aa6d3_2_103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2c712aa6d3_2_108"/>
          <p:cNvSpPr txBox="1"/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12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12c712aa6d3_2_108"/>
          <p:cNvSpPr txBox="1"/>
          <p:nvPr>
            <p:ph idx="1" type="body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1082040" lvl="0" marL="457200" rtl="0">
              <a:spcBef>
                <a:spcPts val="4800"/>
              </a:spcBef>
              <a:spcAft>
                <a:spcPts val="0"/>
              </a:spcAft>
              <a:buSzPts val="13440"/>
              <a:buChar char="•"/>
              <a:defRPr/>
            </a:lvl1pPr>
            <a:lvl2pPr indent="-960120" lvl="1" marL="914400" rtl="0">
              <a:spcBef>
                <a:spcPts val="2400"/>
              </a:spcBef>
              <a:spcAft>
                <a:spcPts val="0"/>
              </a:spcAft>
              <a:buSzPts val="11520"/>
              <a:buChar char="•"/>
              <a:defRPr/>
            </a:lvl2pPr>
            <a:lvl3pPr indent="-838200" lvl="2" marL="1371600" rtl="0">
              <a:spcBef>
                <a:spcPts val="2400"/>
              </a:spcBef>
              <a:spcAft>
                <a:spcPts val="0"/>
              </a:spcAft>
              <a:buSzPts val="9600"/>
              <a:buChar char="•"/>
              <a:defRPr/>
            </a:lvl3pPr>
            <a:lvl4pPr indent="-777239" lvl="3" marL="1828800" rtl="0">
              <a:spcBef>
                <a:spcPts val="2400"/>
              </a:spcBef>
              <a:spcAft>
                <a:spcPts val="0"/>
              </a:spcAft>
              <a:buSzPts val="8640"/>
              <a:buChar char="•"/>
              <a:defRPr/>
            </a:lvl4pPr>
            <a:lvl5pPr indent="-777239" lvl="4" marL="2286000" rtl="0">
              <a:spcBef>
                <a:spcPts val="2400"/>
              </a:spcBef>
              <a:spcAft>
                <a:spcPts val="0"/>
              </a:spcAft>
              <a:buSzPts val="8640"/>
              <a:buChar char="•"/>
              <a:defRPr/>
            </a:lvl5pPr>
            <a:lvl6pPr indent="-777239" lvl="5" marL="2743200" rtl="0">
              <a:spcBef>
                <a:spcPts val="2400"/>
              </a:spcBef>
              <a:spcAft>
                <a:spcPts val="0"/>
              </a:spcAft>
              <a:buSzPts val="8640"/>
              <a:buChar char="•"/>
              <a:defRPr/>
            </a:lvl6pPr>
            <a:lvl7pPr indent="-777239" lvl="6" marL="3200400" rtl="0">
              <a:spcBef>
                <a:spcPts val="2400"/>
              </a:spcBef>
              <a:spcAft>
                <a:spcPts val="0"/>
              </a:spcAft>
              <a:buSzPts val="8640"/>
              <a:buChar char="•"/>
              <a:defRPr/>
            </a:lvl7pPr>
            <a:lvl8pPr indent="-777239" lvl="7" marL="3657600" rtl="0">
              <a:spcBef>
                <a:spcPts val="2400"/>
              </a:spcBef>
              <a:spcAft>
                <a:spcPts val="0"/>
              </a:spcAft>
              <a:buSzPts val="8640"/>
              <a:buChar char="•"/>
              <a:defRPr/>
            </a:lvl8pPr>
            <a:lvl9pPr indent="-777240" lvl="8" marL="4114800" rtl="0">
              <a:spcBef>
                <a:spcPts val="2400"/>
              </a:spcBef>
              <a:spcAft>
                <a:spcPts val="0"/>
              </a:spcAft>
              <a:buSzPts val="8640"/>
              <a:buChar char="•"/>
              <a:defRPr/>
            </a:lvl9pPr>
          </a:lstStyle>
          <a:p/>
        </p:txBody>
      </p:sp>
      <p:sp>
        <p:nvSpPr>
          <p:cNvPr id="40" name="Google Shape;40;g12c712aa6d3_2_108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b="0" i="0" sz="211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082040" lvl="0" marL="457200" marR="0" rtl="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b="0" i="0" sz="13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60120" lvl="1" marL="914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b="0" i="0" sz="1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7239" lvl="3" marL="1828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7239" lvl="4" marL="22860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7239" lvl="5" marL="2743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7239" lvl="6" marL="3200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7239" lvl="7" marL="3657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7240" lvl="8" marL="4114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7.png"/><Relationship Id="rId13" Type="http://schemas.openxmlformats.org/officeDocument/2006/relationships/image" Target="../media/image11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9.jp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8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2c712aa6d3_1_0"/>
          <p:cNvSpPr txBox="1"/>
          <p:nvPr/>
        </p:nvSpPr>
        <p:spPr>
          <a:xfrm>
            <a:off x="35397141" y="25381738"/>
            <a:ext cx="6849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Faculty: Cassie Riel, Ben Maurer, Sam Burden</a:t>
            </a:r>
            <a:endParaRPr sz="25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Industry</a:t>
            </a:r>
            <a:r>
              <a:rPr lang="en-US" sz="25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: Dan Burke</a:t>
            </a:r>
            <a:endParaRPr sz="25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Undergraduate: Cole Helms</a:t>
            </a:r>
            <a:endParaRPr sz="25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7" name="Google Shape;47;g12c712aa6d3_1_0"/>
          <p:cNvSpPr txBox="1"/>
          <p:nvPr/>
        </p:nvSpPr>
        <p:spPr>
          <a:xfrm>
            <a:off x="6337300" y="1307128"/>
            <a:ext cx="2948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12c712aa6d3_1_0"/>
          <p:cNvSpPr txBox="1"/>
          <p:nvPr/>
        </p:nvSpPr>
        <p:spPr>
          <a:xfrm>
            <a:off x="6388100" y="4321850"/>
            <a:ext cx="29489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b="1" lang="en-US" sz="4200">
                <a:solidFill>
                  <a:srgbClr val="B7A57A"/>
                </a:solidFill>
                <a:latin typeface="Encode Sans"/>
                <a:ea typeface="Encode Sans"/>
                <a:cs typeface="Encode Sans"/>
                <a:sym typeface="Encode Sans"/>
              </a:rPr>
              <a:t>S</a:t>
            </a:r>
            <a:r>
              <a:rPr b="1" lang="en-US" sz="4200">
                <a:solidFill>
                  <a:srgbClr val="B7A57A"/>
                </a:solidFill>
                <a:latin typeface="Encode Sans"/>
                <a:ea typeface="Encode Sans"/>
                <a:cs typeface="Encode Sans"/>
                <a:sym typeface="Encode Sans"/>
              </a:rPr>
              <a:t>TUDENTS:  David Maltby, Noah Parker, Nicole Pham</a:t>
            </a:r>
            <a:endParaRPr b="1" i="0" sz="3500" u="none" cap="none" strike="noStrike">
              <a:solidFill>
                <a:srgbClr val="B7A57A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9" name="Google Shape;49;g12c712aa6d3_1_0"/>
          <p:cNvSpPr txBox="1"/>
          <p:nvPr/>
        </p:nvSpPr>
        <p:spPr>
          <a:xfrm>
            <a:off x="9791700" y="29682950"/>
            <a:ext cx="25605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ADVISORS:  Eric Jones</a:t>
            </a:r>
            <a:endParaRPr b="1" i="0" sz="42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en-US" sz="4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INDUSTRY MENTORS: Nick Valladarez, Khoa Tran,  Ryan Edwards, Joseph Reck, Ryck Thompson</a:t>
            </a:r>
            <a:endParaRPr b="1" sz="42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SPONSORS: B</a:t>
            </a:r>
            <a:r>
              <a:rPr b="1" lang="en-US" sz="4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ooz Allen Hamilton</a:t>
            </a:r>
            <a:endParaRPr b="1" i="0" sz="35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0" name="Google Shape;50;g12c712aa6d3_1_0"/>
          <p:cNvSpPr txBox="1"/>
          <p:nvPr/>
        </p:nvSpPr>
        <p:spPr>
          <a:xfrm>
            <a:off x="1181100" y="7915550"/>
            <a:ext cx="49104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The HPS Autopilot Capstone is an ongoing project to develop a roll control module that will: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Keep </a:t>
            </a: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 submarine stable at high and low speeds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Improve the handling experience of the submarine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g12c712aa6d3_1_0"/>
          <p:cNvSpPr/>
          <p:nvPr/>
        </p:nvSpPr>
        <p:spPr>
          <a:xfrm>
            <a:off x="1181100" y="6962915"/>
            <a:ext cx="121905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t" bIns="0" lIns="133300" spcFirstLastPara="1" rIns="1333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Overview</a:t>
            </a:r>
            <a:endParaRPr b="1" sz="35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2" name="Google Shape;52;g12c712aa6d3_1_0"/>
          <p:cNvSpPr/>
          <p:nvPr/>
        </p:nvSpPr>
        <p:spPr>
          <a:xfrm>
            <a:off x="1181103" y="11884727"/>
            <a:ext cx="121287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0" lIns="133300" spcFirstLastPara="1" rIns="1333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Phase Three Requirements</a:t>
            </a:r>
            <a:endParaRPr b="1" i="0" sz="35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3" name="Google Shape;53;g12c712aa6d3_1_0"/>
          <p:cNvSpPr/>
          <p:nvPr/>
        </p:nvSpPr>
        <p:spPr>
          <a:xfrm>
            <a:off x="28953446" y="6964690"/>
            <a:ext cx="133431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0" lIns="133300" spcFirstLastPara="1" rIns="1333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Discussion and Future 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12c712aa6d3_1_0"/>
          <p:cNvSpPr/>
          <p:nvPr/>
        </p:nvSpPr>
        <p:spPr>
          <a:xfrm>
            <a:off x="29275648" y="24283078"/>
            <a:ext cx="13266600" cy="993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0" lIns="133300" spcFirstLastPara="1" rIns="1333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References and </a:t>
            </a:r>
            <a:r>
              <a:rPr b="1" lang="en-US" sz="35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Acknowledgements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12c712aa6d3_1_0"/>
          <p:cNvSpPr/>
          <p:nvPr/>
        </p:nvSpPr>
        <p:spPr>
          <a:xfrm>
            <a:off x="1181103" y="19008749"/>
            <a:ext cx="123048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0" lIns="133300" spcFirstLastPara="1" rIns="1333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Hardware Test Plan </a:t>
            </a:r>
            <a:endParaRPr b="1" i="0" sz="35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6" name="Google Shape;56;g12c712aa6d3_1_0"/>
          <p:cNvSpPr txBox="1"/>
          <p:nvPr/>
        </p:nvSpPr>
        <p:spPr>
          <a:xfrm>
            <a:off x="1147056" y="19597626"/>
            <a:ext cx="60498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12c712aa6d3_1_0"/>
          <p:cNvSpPr/>
          <p:nvPr/>
        </p:nvSpPr>
        <p:spPr>
          <a:xfrm>
            <a:off x="14038571" y="18443844"/>
            <a:ext cx="142479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0" lIns="133300" spcFirstLastPara="1" rIns="1333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Hardware Test Results</a:t>
            </a:r>
            <a:endParaRPr/>
          </a:p>
        </p:txBody>
      </p:sp>
      <p:sp>
        <p:nvSpPr>
          <p:cNvPr id="58" name="Google Shape;58;g12c712aa6d3_1_0"/>
          <p:cNvSpPr txBox="1"/>
          <p:nvPr/>
        </p:nvSpPr>
        <p:spPr>
          <a:xfrm>
            <a:off x="28953420" y="8173208"/>
            <a:ext cx="133431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g12c712aa6d3_1_0"/>
          <p:cNvSpPr txBox="1"/>
          <p:nvPr/>
        </p:nvSpPr>
        <p:spPr>
          <a:xfrm>
            <a:off x="35929576" y="21063112"/>
            <a:ext cx="61215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g12c712aa6d3_1_0"/>
          <p:cNvSpPr txBox="1"/>
          <p:nvPr/>
        </p:nvSpPr>
        <p:spPr>
          <a:xfrm>
            <a:off x="13983324" y="8222595"/>
            <a:ext cx="142479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12c712aa6d3_1_0"/>
          <p:cNvSpPr/>
          <p:nvPr/>
        </p:nvSpPr>
        <p:spPr>
          <a:xfrm>
            <a:off x="14038563" y="6964702"/>
            <a:ext cx="142479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0" lIns="133300" spcFirstLastPara="1" rIns="1333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Controls Testing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12c712aa6d3_1_0"/>
          <p:cNvSpPr txBox="1"/>
          <p:nvPr/>
        </p:nvSpPr>
        <p:spPr>
          <a:xfrm>
            <a:off x="13983324" y="11699562"/>
            <a:ext cx="142479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12c712aa6d3_1_0"/>
          <p:cNvSpPr txBox="1"/>
          <p:nvPr/>
        </p:nvSpPr>
        <p:spPr>
          <a:xfrm>
            <a:off x="35607383" y="26479218"/>
            <a:ext cx="68367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4"/>
              <a:buFont typeface="Arial"/>
              <a:buNone/>
            </a:pPr>
            <a:r>
              <a:t/>
            </a:r>
            <a:endParaRPr b="0" i="0" sz="1944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" name="Google Shape;64;g12c712aa6d3_1_0"/>
          <p:cNvSpPr txBox="1"/>
          <p:nvPr/>
        </p:nvSpPr>
        <p:spPr>
          <a:xfrm>
            <a:off x="35608649" y="24971842"/>
            <a:ext cx="68355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4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2c712aa6d3_1_0"/>
          <p:cNvSpPr txBox="1"/>
          <p:nvPr/>
        </p:nvSpPr>
        <p:spPr>
          <a:xfrm>
            <a:off x="6337300" y="1307083"/>
            <a:ext cx="294894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9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UW Human Powered Submarine</a:t>
            </a:r>
            <a:endParaRPr b="1" sz="9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</a:pPr>
            <a:r>
              <a:rPr b="1" lang="en-US" sz="9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Autonomous Roll Control Validation</a:t>
            </a:r>
            <a:endParaRPr b="1" sz="9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6" name="Google Shape;66;g12c712aa6d3_1_0"/>
          <p:cNvSpPr/>
          <p:nvPr/>
        </p:nvSpPr>
        <p:spPr>
          <a:xfrm>
            <a:off x="39819375" y="1348500"/>
            <a:ext cx="3966000" cy="30711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24</a:t>
            </a:r>
            <a:endParaRPr b="1" i="1" sz="20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67" name="Google Shape;67;g12c712aa6d3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8800" y="4123426"/>
            <a:ext cx="14773275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12c712aa6d3_1_0"/>
          <p:cNvSpPr txBox="1"/>
          <p:nvPr/>
        </p:nvSpPr>
        <p:spPr>
          <a:xfrm>
            <a:off x="1300000" y="20109946"/>
            <a:ext cx="12190500" cy="4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-3873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Prototype</a:t>
            </a: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 Autopilot Module completed by previous year’s team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Two-board </a:t>
            </a: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system</a:t>
            </a: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 to measure fixture rotation relative to a point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Three phase test plan: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○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Functionality: Does the device function at a baseline level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○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Performance: Does the device </a:t>
            </a: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function according to specifications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○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Reliability: Does the device maintain accurate results under real-world conditions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Also required: methodology to translate rotation of gimbal to rotation of a reference point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○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Calculated using homogeneous transforms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g12c712aa6d3_1_0"/>
          <p:cNvSpPr txBox="1"/>
          <p:nvPr/>
        </p:nvSpPr>
        <p:spPr>
          <a:xfrm>
            <a:off x="1032750" y="12771325"/>
            <a:ext cx="12007500" cy="21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-3873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Test design for implementation readiness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○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Investigate the hardware’s </a:t>
            </a: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functionality, performance, and reliability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○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Evaluate the control design’s calculations and performance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Document suggestions for design revisions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Record test data and outcomes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g12c712aa6d3_1_0"/>
          <p:cNvPicPr preferRelativeResize="0"/>
          <p:nvPr/>
        </p:nvPicPr>
        <p:blipFill rotWithShape="1">
          <a:blip r:embed="rId4">
            <a:alphaModFix/>
          </a:blip>
          <a:srcRect b="9752" l="38253" r="6625" t="29861"/>
          <a:stretch/>
        </p:blipFill>
        <p:spPr>
          <a:xfrm>
            <a:off x="6831688" y="14527525"/>
            <a:ext cx="6658824" cy="44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12c712aa6d3_1_0"/>
          <p:cNvPicPr preferRelativeResize="0"/>
          <p:nvPr/>
        </p:nvPicPr>
        <p:blipFill rotWithShape="1">
          <a:blip r:embed="rId5">
            <a:alphaModFix/>
          </a:blip>
          <a:srcRect b="2900" l="10790" r="13059" t="23866"/>
          <a:stretch/>
        </p:blipFill>
        <p:spPr>
          <a:xfrm>
            <a:off x="6388100" y="7860124"/>
            <a:ext cx="6510901" cy="397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12c712aa6d3_1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158809" y="7915547"/>
            <a:ext cx="12007440" cy="26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12c712aa6d3_1_0"/>
          <p:cNvSpPr txBox="1"/>
          <p:nvPr/>
        </p:nvSpPr>
        <p:spPr>
          <a:xfrm>
            <a:off x="14216500" y="11321175"/>
            <a:ext cx="4910400" cy="6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Model simulated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○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Phase Two’s Controller’s: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■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PID settings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■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 actuation with fin limiters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○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Hydrodynamics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■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Hull lift and drag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■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 lift and drag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■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Rigid body dynamics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■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Added mass inertia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○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Hydrostatics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■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Weight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■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Buoyancy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○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Disturbances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■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Pilot pedaling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■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Sensor noise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g12c712aa6d3_1_0"/>
          <p:cNvPicPr preferRelativeResize="0"/>
          <p:nvPr/>
        </p:nvPicPr>
        <p:blipFill rotWithShape="1">
          <a:blip r:embed="rId7">
            <a:alphaModFix/>
          </a:blip>
          <a:srcRect b="5292" l="0" r="1719" t="8232"/>
          <a:stretch/>
        </p:blipFill>
        <p:spPr>
          <a:xfrm>
            <a:off x="19154189" y="12215758"/>
            <a:ext cx="9459861" cy="516506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12c712aa6d3_1_0"/>
          <p:cNvSpPr txBox="1"/>
          <p:nvPr/>
        </p:nvSpPr>
        <p:spPr>
          <a:xfrm>
            <a:off x="14216500" y="10861900"/>
            <a:ext cx="11895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Controls modeling was performed in MATLAB Simulink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g12c712aa6d3_1_0"/>
          <p:cNvSpPr txBox="1"/>
          <p:nvPr/>
        </p:nvSpPr>
        <p:spPr>
          <a:xfrm>
            <a:off x="21096735" y="17353304"/>
            <a:ext cx="534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Time (s)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12c712aa6d3_1_0"/>
          <p:cNvSpPr txBox="1"/>
          <p:nvPr/>
        </p:nvSpPr>
        <p:spPr>
          <a:xfrm rot="-5400000">
            <a:off x="16196650" y="14652882"/>
            <a:ext cx="534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Roll Angle (Degrees)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12c712aa6d3_1_0"/>
          <p:cNvSpPr txBox="1"/>
          <p:nvPr/>
        </p:nvSpPr>
        <p:spPr>
          <a:xfrm>
            <a:off x="20305544" y="11592549"/>
            <a:ext cx="715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Example model of submarine dynamics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12c712aa6d3_1_0"/>
          <p:cNvSpPr txBox="1"/>
          <p:nvPr/>
        </p:nvSpPr>
        <p:spPr>
          <a:xfrm>
            <a:off x="36436625" y="8173200"/>
            <a:ext cx="5845800" cy="7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CONTROLS</a:t>
            </a:r>
            <a:br>
              <a:rPr b="1"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Controller does decrease roll error but struggles to reach steady state in under 20 seconds with normal use case body velocities (under about 2.5m/s). There is room for improvement in controller design.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Future teams may want to look into: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Simulink’s PID tuner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Linear quadratic regulator controls (LQR)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Further refining hydrodynamic equations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Automating force and moment calculations using Computational Fluid Dynamics (CFD)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g12c712aa6d3_1_0"/>
          <p:cNvSpPr txBox="1"/>
          <p:nvPr/>
        </p:nvSpPr>
        <p:spPr>
          <a:xfrm>
            <a:off x="25495150" y="19536525"/>
            <a:ext cx="2971800" cy="47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-3873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 Testing revealed significant error in yaw measurement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Magnetometer calibration was determined the most likely cause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g12c712aa6d3_1_0"/>
          <p:cNvSpPr txBox="1"/>
          <p:nvPr/>
        </p:nvSpPr>
        <p:spPr>
          <a:xfrm>
            <a:off x="29602425" y="8101025"/>
            <a:ext cx="5845800" cy="5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HARDWARE / SOFTWARE</a:t>
            </a:r>
            <a:endParaRPr b="1"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Module is not ready for implementation in a submarine setting. Module cannot accurately measure yaw angles. Physical device is prone to pins breaking off in headers and the battery pack is cumbersome to remove.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Future teams will need to perform: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Partial redesign of PCB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Redesign of battery casing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" name="Google Shape;82;g12c712aa6d3_1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19891" y="24717909"/>
            <a:ext cx="5845800" cy="438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12c712aa6d3_1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30074364" y="12586837"/>
            <a:ext cx="4901948" cy="653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12c712aa6d3_1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826701" y="16041925"/>
            <a:ext cx="6658800" cy="64016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12c712aa6d3_1_0"/>
          <p:cNvSpPr txBox="1"/>
          <p:nvPr/>
        </p:nvSpPr>
        <p:spPr>
          <a:xfrm>
            <a:off x="29214900" y="18295575"/>
            <a:ext cx="6510900" cy="60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Multiple options for AHRS redesign: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Correct magnetometer error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○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Fix magnetometer calibration procedure to obtain better raw data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○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Utilize specialized calibration software and integrate code libraries for the IMU (Internal Measurement Unit)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alternate methods to obtain yaw values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○"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Position second module’s roll/pitch axis to line up with main module’s yaw axis and feed in data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" name="Google Shape;86;g12c712aa6d3_1_0"/>
          <p:cNvPicPr preferRelativeResize="0"/>
          <p:nvPr/>
        </p:nvPicPr>
        <p:blipFill rotWithShape="1">
          <a:blip r:embed="rId4">
            <a:alphaModFix/>
          </a:blip>
          <a:srcRect b="9756" l="0" r="65771" t="21096"/>
          <a:stretch/>
        </p:blipFill>
        <p:spPr>
          <a:xfrm>
            <a:off x="1832850" y="14939125"/>
            <a:ext cx="3294233" cy="4087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g12c712aa6d3_1_0"/>
          <p:cNvCxnSpPr/>
          <p:nvPr/>
        </p:nvCxnSpPr>
        <p:spPr>
          <a:xfrm flipH="1" rot="10800000">
            <a:off x="4861438" y="16642125"/>
            <a:ext cx="2971800" cy="3105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8" name="Google Shape;88;g12c712aa6d3_1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983325" y="19536525"/>
            <a:ext cx="11517575" cy="486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2c712aa6d3_1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983325" y="24447900"/>
            <a:ext cx="15027793" cy="48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2c712aa6d3_1_0"/>
          <p:cNvSpPr txBox="1"/>
          <p:nvPr/>
        </p:nvSpPr>
        <p:spPr>
          <a:xfrm>
            <a:off x="7365700" y="24606550"/>
            <a:ext cx="5944200" cy="4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-3873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Attitude and Heading Reference System: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○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Utilizes sensor fusion to estimate roll, pitch, and yaw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○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Three sensors need to each be tested in the IMU (Internal Measurement Unit):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2" marL="1371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■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Gyroscope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2" marL="1371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■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Accelerometer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2" marL="1371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■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Magnetometer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g12c712aa6d3_1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076725" y="25470500"/>
            <a:ext cx="3631775" cy="36317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2c712aa6d3_1_0"/>
          <p:cNvSpPr txBox="1"/>
          <p:nvPr/>
        </p:nvSpPr>
        <p:spPr>
          <a:xfrm>
            <a:off x="29909613" y="25381750"/>
            <a:ext cx="39660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Scan for references</a:t>
            </a:r>
            <a:endParaRPr b="1" sz="25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3" name="Google Shape;93;g12c712aa6d3_1_0"/>
          <p:cNvSpPr txBox="1"/>
          <p:nvPr/>
        </p:nvSpPr>
        <p:spPr>
          <a:xfrm>
            <a:off x="35929575" y="22353563"/>
            <a:ext cx="6510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Raw </a:t>
            </a:r>
            <a:r>
              <a:rPr lang="en-US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magnetometer data (units in nanoTesla)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2020-01-03T22:24:30Z</dcterms:created>
  <dc:creator>Chandler Simon</dc:creator>
</cp:coreProperties>
</file>