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sldIdLst>
    <p:sldId id="259" r:id="rId4"/>
    <p:sldId id="257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3A2"/>
    <a:srgbClr val="E8E3D3"/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42" autoAdjust="0"/>
    <p:restoredTop sz="50000"/>
  </p:normalViewPr>
  <p:slideViewPr>
    <p:cSldViewPr snapToGrid="0" snapToObjects="1" showGuides="1">
      <p:cViewPr varScale="1">
        <p:scale>
          <a:sx n="73" d="100"/>
          <a:sy n="73" d="100"/>
        </p:scale>
        <p:origin x="84" y="996"/>
      </p:cViewPr>
      <p:guideLst>
        <p:guide orient="horz" pos="2488"/>
        <p:guide pos="478"/>
      </p:guideLst>
    </p:cSldViewPr>
  </p:slideViewPr>
  <p:notesTextViewPr>
    <p:cViewPr>
      <p:scale>
        <a:sx n="70" d="100"/>
        <a:sy n="7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939146"/>
            <a:ext cx="6972300" cy="2871103"/>
          </a:xfrm>
          <a:prstGeom prst="rect">
            <a:avLst/>
          </a:prstGeom>
          <a:ln>
            <a:noFill/>
          </a:ln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TITLE HERE</a:t>
            </a:r>
          </a:p>
          <a:p>
            <a:pPr lvl="0"/>
            <a:r>
              <a:rPr lang="en-US" dirty="0" smtClean="0"/>
              <a:t>ENCODE NORMAL</a:t>
            </a:r>
          </a:p>
          <a:p>
            <a:pPr lvl="0"/>
            <a:r>
              <a:rPr lang="en-US" dirty="0" smtClean="0"/>
              <a:t>BLACK, 50 PT. </a:t>
            </a:r>
            <a:endParaRPr lang="en-US" dirty="0"/>
          </a:p>
        </p:txBody>
      </p:sp>
      <p:pic>
        <p:nvPicPr>
          <p:cNvPr id="2" name="Picture 1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4" name="Picture 3" descr="Bar_RtAng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3947767"/>
            <a:ext cx="2451418" cy="1245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203" y="306072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80" userDrawn="1">
          <p15:clr>
            <a:srgbClr val="FBAE40"/>
          </p15:clr>
        </p15:guide>
        <p15:guide id="3" pos="55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 smtClean="0"/>
              <a:t>Graphics can go here – </a:t>
            </a:r>
            <a:br>
              <a:rPr lang="en-US" dirty="0" smtClean="0"/>
            </a:br>
            <a:r>
              <a:rPr lang="en-US" dirty="0" smtClean="0"/>
              <a:t>replace this box with your image or chart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FFFFF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099048"/>
            <a:ext cx="2978627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TITLE HERE</a:t>
            </a:r>
          </a:p>
          <a:p>
            <a:pPr lvl="0"/>
            <a:r>
              <a:rPr lang="en-US" dirty="0" smtClean="0"/>
              <a:t>ENCODE NORMAL</a:t>
            </a:r>
          </a:p>
          <a:p>
            <a:pPr lvl="0"/>
            <a:r>
              <a:rPr lang="en-US" dirty="0" smtClean="0"/>
              <a:t>BLACK, 50 PT. </a:t>
            </a:r>
            <a:endParaRPr lang="en-US" dirty="0"/>
          </a:p>
        </p:txBody>
      </p:sp>
      <p:pic>
        <p:nvPicPr>
          <p:cNvPr id="8" name="Picture 7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203" y="306072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SUB-HEADER HERE (UNI SANS LIGHT, 24 PT.)</a:t>
            </a:r>
            <a:endParaRPr lang="en-US" dirty="0"/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83" y="6130325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83" y="6130325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926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97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 smtClean="0"/>
              <a:t>Graphics can go here – </a:t>
            </a:r>
            <a:br>
              <a:rPr lang="en-US" dirty="0" smtClean="0"/>
            </a:br>
            <a:r>
              <a:rPr lang="en-US" dirty="0" smtClean="0"/>
              <a:t>replace this box with your image or chart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83" y="6130325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71757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SUB-HEADER HERE (UNI SANS REGULAR, 24 PT.)</a:t>
            </a:r>
            <a:endParaRPr lang="en-US" dirty="0"/>
          </a:p>
        </p:txBody>
      </p:sp>
      <p:pic>
        <p:nvPicPr>
          <p:cNvPr id="12" name="Picture 11" descr="Bar_RtAng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83" y="6130325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Bulleted 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pic>
        <p:nvPicPr>
          <p:cNvPr id="12" name="Picture 11" descr="Bar_RtAng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Bulleted 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pic>
        <p:nvPicPr>
          <p:cNvPr id="12" name="Picture 11" descr="Bar_RtAng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83" y="6130325"/>
            <a:ext cx="3939536" cy="50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4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671757" y="1736725"/>
            <a:ext cx="8184662" cy="436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 smtClean="0"/>
              <a:t>Graphics can go here – </a:t>
            </a:r>
            <a:br>
              <a:rPr lang="en-US" dirty="0" smtClean="0"/>
            </a:br>
            <a:r>
              <a:rPr lang="en-US" dirty="0" smtClean="0"/>
              <a:t>replace this box with your image or chart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4B2E8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pic>
        <p:nvPicPr>
          <p:cNvPr id="10" name="Picture 9" descr="Bar_RtAng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100762"/>
            <a:ext cx="2964792" cy="75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0" i="0" baseline="0">
                <a:solidFill>
                  <a:schemeClr val="accent3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TITLE HERE</a:t>
            </a:r>
          </a:p>
          <a:p>
            <a:pPr lvl="0"/>
            <a:r>
              <a:rPr lang="en-US" dirty="0" smtClean="0"/>
              <a:t>ENCODE NORMAL</a:t>
            </a:r>
          </a:p>
          <a:p>
            <a:pPr lvl="0"/>
            <a:r>
              <a:rPr lang="en-US" dirty="0" smtClean="0"/>
              <a:t>BLACK, 50 PT. </a:t>
            </a:r>
            <a:endParaRPr lang="en-US" dirty="0"/>
          </a:p>
        </p:txBody>
      </p:sp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099048"/>
            <a:ext cx="2978627" cy="7589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914" y="296400"/>
            <a:ext cx="3951501" cy="5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FFFFF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Content here (Open Sans Bold, 24 pt.)</a:t>
            </a:r>
          </a:p>
          <a:p>
            <a:pPr lvl="1"/>
            <a:r>
              <a:rPr lang="en-US" dirty="0" smtClean="0"/>
              <a:t>Second level (Open Sans Bold, 20)</a:t>
            </a:r>
          </a:p>
          <a:p>
            <a:pPr lvl="2"/>
            <a:r>
              <a:rPr lang="en-US" dirty="0" smtClean="0"/>
              <a:t>Third level (Open Sans Bold, 18)</a:t>
            </a:r>
          </a:p>
          <a:p>
            <a:pPr lvl="3"/>
            <a:r>
              <a:rPr lang="en-US" dirty="0" smtClean="0"/>
              <a:t>Fourth level (Open Sans Bold, 16)</a:t>
            </a:r>
          </a:p>
          <a:p>
            <a:pPr lvl="4"/>
            <a:r>
              <a:rPr lang="en-US" dirty="0" smtClean="0"/>
              <a:t>Fifth level (Open Sans Bold, 14)</a:t>
            </a:r>
            <a:endParaRPr 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SUB-HEADER HERE (UNI SANS REGULAR	, 24 PT.)</a:t>
            </a:r>
            <a:endParaRPr lang="en-US" dirty="0"/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918" y="6130325"/>
            <a:ext cx="3951501" cy="5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FFFFF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Bulleted content here (Open Sans Light, 24 pt.)</a:t>
            </a:r>
          </a:p>
          <a:p>
            <a:pPr lvl="1"/>
            <a:r>
              <a:rPr lang="en-US" dirty="0" smtClean="0"/>
              <a:t>Second level (Open Sans Light, 20)</a:t>
            </a:r>
          </a:p>
          <a:p>
            <a:pPr lvl="2"/>
            <a:r>
              <a:rPr lang="en-US" dirty="0" smtClean="0"/>
              <a:t>Third level (Open Sans Light, 18)</a:t>
            </a:r>
          </a:p>
          <a:p>
            <a:pPr lvl="3"/>
            <a:r>
              <a:rPr lang="en-US" dirty="0" smtClean="0"/>
              <a:t>Fourth level (Open Sans Light, 16)</a:t>
            </a:r>
          </a:p>
          <a:p>
            <a:pPr lvl="4"/>
            <a:r>
              <a:rPr lang="en-US" dirty="0" smtClean="0"/>
              <a:t>Fifth level (Open Sans Light, 14)</a:t>
            </a:r>
            <a:endParaRPr lang="en-US" dirty="0"/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099048"/>
            <a:ext cx="2978627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371510"/>
            <a:ext cx="8184662" cy="99199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3000" b="0" i="0" baseline="0">
                <a:solidFill>
                  <a:srgbClr val="FFFFFF"/>
                </a:solidFill>
                <a:latin typeface="Encode Sans Normal Black"/>
                <a:cs typeface="Encode Sans Normal Black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 smtClean="0"/>
              <a:t>HEADER HERE </a:t>
            </a:r>
          </a:p>
          <a:p>
            <a:pPr lvl="0"/>
            <a:r>
              <a:rPr lang="en-US" dirty="0" smtClean="0"/>
              <a:t>(ENCODE NORMAL BLACK, 30 PT.)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Bulleted content here (Open Sans Light, 24 pt.)</a:t>
            </a:r>
          </a:p>
          <a:p>
            <a:pPr lvl="1"/>
            <a:r>
              <a:rPr lang="en-US" dirty="0" smtClean="0"/>
              <a:t>Second level (Open Sans Light, 20)</a:t>
            </a:r>
          </a:p>
          <a:p>
            <a:pPr lvl="2"/>
            <a:r>
              <a:rPr lang="en-US" dirty="0" smtClean="0"/>
              <a:t>Third level (Open Sans Light, 18)</a:t>
            </a:r>
          </a:p>
          <a:p>
            <a:pPr lvl="3"/>
            <a:r>
              <a:rPr lang="en-US" dirty="0" smtClean="0"/>
              <a:t>Fourth level (Open Sans Light, 16)</a:t>
            </a:r>
          </a:p>
          <a:p>
            <a:pPr lvl="4"/>
            <a:r>
              <a:rPr lang="en-US" dirty="0" smtClean="0"/>
              <a:t>Fifth level (Open Sans Light, 14)</a:t>
            </a:r>
            <a:endParaRPr lang="en-US" dirty="0"/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918" y="6130325"/>
            <a:ext cx="3951501" cy="5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40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3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327" y="0"/>
            <a:ext cx="37795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66" r:id="rId4"/>
    <p:sldLayoutId id="2147483657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327" y="0"/>
            <a:ext cx="37795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7" r:id="rId4"/>
    <p:sldLayoutId id="2147483661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327" y="0"/>
            <a:ext cx="37795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8" r:id="rId4"/>
    <p:sldLayoutId id="2147483669" r:id="rId5"/>
    <p:sldLayoutId id="2147483665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71757" y="1981173"/>
            <a:ext cx="6972300" cy="1717836"/>
          </a:xfrm>
        </p:spPr>
        <p:txBody>
          <a:bodyPr/>
          <a:lstStyle/>
          <a:p>
            <a:r>
              <a:rPr lang="en-US" dirty="0" smtClean="0"/>
              <a:t>BRAND PPT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FONTS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Go to </a:t>
            </a:r>
            <a:r>
              <a:rPr lang="en-US" dirty="0" err="1" smtClean="0"/>
              <a:t>uw.edu</a:t>
            </a:r>
            <a:r>
              <a:rPr lang="en-US" dirty="0" smtClean="0"/>
              <a:t>/brand/fonts</a:t>
            </a:r>
          </a:p>
          <a:p>
            <a:r>
              <a:rPr lang="en-US" dirty="0" smtClean="0"/>
              <a:t>Download three fonts: </a:t>
            </a:r>
            <a:br>
              <a:rPr lang="en-US" dirty="0" smtClean="0"/>
            </a:br>
            <a:r>
              <a:rPr lang="en-US" dirty="0" smtClean="0"/>
              <a:t>Encode Sans, </a:t>
            </a:r>
            <a:r>
              <a:rPr lang="en-US" dirty="0" err="1" smtClean="0"/>
              <a:t>Uni</a:t>
            </a:r>
            <a:r>
              <a:rPr lang="en-US" dirty="0" smtClean="0"/>
              <a:t> Sans, Open Sans</a:t>
            </a:r>
          </a:p>
          <a:p>
            <a:r>
              <a:rPr lang="en-US" dirty="0" smtClean="0"/>
              <a:t>You may need to close PowerPoint and re-open in order to access the fonts. </a:t>
            </a:r>
          </a:p>
          <a:p>
            <a:r>
              <a:rPr lang="en-US" dirty="0" smtClean="0"/>
              <a:t>All templates themes include these brand fonts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YOU WILL NEED TO INSTALL FONTS TO USE THIS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3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THIS POWERPOINT THEME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A UW color palette is built into this theme.</a:t>
            </a:r>
          </a:p>
          <a:p>
            <a:r>
              <a:rPr lang="en-US" dirty="0" smtClean="0"/>
              <a:t>There are three layout styles and three designs in this theme: Purple, Gold and White</a:t>
            </a:r>
          </a:p>
          <a:p>
            <a:endParaRPr lang="en-US" dirty="0"/>
          </a:p>
          <a:p>
            <a:r>
              <a:rPr lang="en-US" dirty="0" smtClean="0"/>
              <a:t>The graphic elements, like the bar and the logos are in the Master Sheets. To edit them go to view &gt; master &gt; slide master. </a:t>
            </a:r>
          </a:p>
        </p:txBody>
      </p:sp>
    </p:spTree>
    <p:extLst>
      <p:ext uri="{BB962C8B-B14F-4D97-AF65-F5344CB8AC3E}">
        <p14:creationId xmlns:p14="http://schemas.microsoft.com/office/powerpoint/2010/main" val="2890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ON-BRAND STATEMENT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What defines the students and faculty of the University of Washington? Above all, it’s our belief in possibility and our unshakable optimism. It’s a connection to others, both near and far. It’s a hunger that pushes us to tackle challenges and pursue progress. It’s the conviction that together we can create a world of good. And it’s our determination to Be Boundless. Join the journey at </a:t>
            </a:r>
            <a:r>
              <a:rPr lang="en-US" dirty="0" err="1"/>
              <a:t>uw.edu</a:t>
            </a:r>
            <a:r>
              <a:rPr lang="en-US" dirty="0"/>
              <a:t>.  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FOR GENERAL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4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W Palette 1">
      <a:dk1>
        <a:srgbClr val="4B2E83"/>
      </a:dk1>
      <a:lt1>
        <a:srgbClr val="E8E3D3"/>
      </a:lt1>
      <a:dk2>
        <a:srgbClr val="4B2E83"/>
      </a:dk2>
      <a:lt2>
        <a:srgbClr val="FFFFFF"/>
      </a:lt2>
      <a:accent1>
        <a:srgbClr val="4B2E83"/>
      </a:accent1>
      <a:accent2>
        <a:srgbClr val="E8E3D3"/>
      </a:accent2>
      <a:accent3>
        <a:srgbClr val="FFFFFF"/>
      </a:accent3>
      <a:accent4>
        <a:srgbClr val="D9D9D9"/>
      </a:accent4>
      <a:accent5>
        <a:srgbClr val="444444"/>
      </a:accent5>
      <a:accent6>
        <a:srgbClr val="85754D"/>
      </a:accent6>
      <a:hlink>
        <a:srgbClr val="4B2E83"/>
      </a:hlink>
      <a:folHlink>
        <a:srgbClr val="4B2E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Custom 5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160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Encode Sans Normal Black</vt:lpstr>
      <vt:lpstr>Lucida Grande</vt:lpstr>
      <vt:lpstr>Open Sans</vt:lpstr>
      <vt:lpstr>Open Sans Light</vt:lpstr>
      <vt:lpstr>Uni Sans Regular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Kristin Hofmeister</cp:lastModifiedBy>
  <cp:revision>41</cp:revision>
  <cp:lastPrinted>2016-02-10T20:19:12Z</cp:lastPrinted>
  <dcterms:created xsi:type="dcterms:W3CDTF">2014-10-14T00:51:43Z</dcterms:created>
  <dcterms:modified xsi:type="dcterms:W3CDTF">2016-10-05T21:04:16Z</dcterms:modified>
</cp:coreProperties>
</file>